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68"/>
  </p:notesMasterIdLst>
  <p:sldIdLst>
    <p:sldId id="279" r:id="rId2"/>
    <p:sldId id="357" r:id="rId3"/>
    <p:sldId id="358" r:id="rId4"/>
    <p:sldId id="359" r:id="rId5"/>
    <p:sldId id="360" r:id="rId6"/>
    <p:sldId id="361" r:id="rId7"/>
    <p:sldId id="369" r:id="rId8"/>
    <p:sldId id="368" r:id="rId9"/>
    <p:sldId id="367" r:id="rId10"/>
    <p:sldId id="366" r:id="rId11"/>
    <p:sldId id="365" r:id="rId12"/>
    <p:sldId id="364" r:id="rId13"/>
    <p:sldId id="363" r:id="rId14"/>
    <p:sldId id="362" r:id="rId15"/>
    <p:sldId id="373" r:id="rId16"/>
    <p:sldId id="371" r:id="rId17"/>
    <p:sldId id="375" r:id="rId18"/>
    <p:sldId id="478" r:id="rId19"/>
    <p:sldId id="473" r:id="rId20"/>
    <p:sldId id="381" r:id="rId21"/>
    <p:sldId id="380" r:id="rId22"/>
    <p:sldId id="379" r:id="rId23"/>
    <p:sldId id="470" r:id="rId24"/>
    <p:sldId id="391" r:id="rId25"/>
    <p:sldId id="466" r:id="rId26"/>
    <p:sldId id="390" r:id="rId27"/>
    <p:sldId id="463" r:id="rId28"/>
    <p:sldId id="396" r:id="rId29"/>
    <p:sldId id="477" r:id="rId30"/>
    <p:sldId id="476" r:id="rId31"/>
    <p:sldId id="474" r:id="rId32"/>
    <p:sldId id="475" r:id="rId33"/>
    <p:sldId id="479" r:id="rId34"/>
    <p:sldId id="386" r:id="rId35"/>
    <p:sldId id="385" r:id="rId36"/>
    <p:sldId id="400" r:id="rId37"/>
    <p:sldId id="481" r:id="rId38"/>
    <p:sldId id="480" r:id="rId39"/>
    <p:sldId id="398" r:id="rId40"/>
    <p:sldId id="464" r:id="rId41"/>
    <p:sldId id="465" r:id="rId42"/>
    <p:sldId id="397" r:id="rId43"/>
    <p:sldId id="406" r:id="rId44"/>
    <p:sldId id="405" r:id="rId45"/>
    <p:sldId id="404" r:id="rId46"/>
    <p:sldId id="402" r:id="rId47"/>
    <p:sldId id="472" r:id="rId48"/>
    <p:sldId id="486" r:id="rId49"/>
    <p:sldId id="482" r:id="rId50"/>
    <p:sldId id="410" r:id="rId51"/>
    <p:sldId id="409" r:id="rId52"/>
    <p:sldId id="408" r:id="rId53"/>
    <p:sldId id="407" r:id="rId54"/>
    <p:sldId id="485" r:id="rId55"/>
    <p:sldId id="418" r:id="rId56"/>
    <p:sldId id="416" r:id="rId57"/>
    <p:sldId id="415" r:id="rId58"/>
    <p:sldId id="414" r:id="rId59"/>
    <p:sldId id="413" r:id="rId60"/>
    <p:sldId id="423" r:id="rId61"/>
    <p:sldId id="421" r:id="rId62"/>
    <p:sldId id="420" r:id="rId63"/>
    <p:sldId id="419" r:id="rId64"/>
    <p:sldId id="429" r:id="rId65"/>
    <p:sldId id="428" r:id="rId66"/>
    <p:sldId id="469" r:id="rId6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717" autoAdjust="0"/>
    <p:restoredTop sz="91450" autoAdjust="0"/>
  </p:normalViewPr>
  <p:slideViewPr>
    <p:cSldViewPr snapToGrid="0">
      <p:cViewPr varScale="1">
        <p:scale>
          <a:sx n="97" d="100"/>
          <a:sy n="97" d="100"/>
        </p:scale>
        <p:origin x="41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70A5B-0E42-4C10-905A-1608C16D0338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FB03A-5C30-4E2F-B8F6-9DA39B4157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9452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590D6-2458-1438-00D0-B20A83863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E04614-2A2B-0F84-40B3-08DB5AA9A9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C6D0DA-2D82-2E42-8F7F-2A764123A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3719E-0197-4D0B-8D42-431B37BC353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82EFC-7126-C951-7E6E-73CEE58F6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4331DB-FB46-E3FE-643C-5F0A5739A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68532-DC2A-4F87-9434-FCC3E4F15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0730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8F810-5A97-2C41-ED99-B4F8CF9E5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C363C-01FB-253B-9B4B-849F9BDF7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345BEB-19EF-AD74-AA83-9F3F5C12D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3719E-0197-4D0B-8D42-431B37BC353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CB7D6-D243-4862-F582-5C7A154C2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4F4D49-6C12-C05A-170C-FA4E93599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68532-DC2A-4F87-9434-FCC3E4F15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4216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E7365-3081-4CE4-E95A-37FC6BEB4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011C83-46B6-7AA8-275C-A0FC1C8A6A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BD999-0B4E-EC24-7557-AC39ACADC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3719E-0197-4D0B-8D42-431B37BC353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33F081-B27C-B161-D9AD-415ADF8E3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4C749-3102-112D-1E19-2A99A2C5D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68532-DC2A-4F87-9434-FCC3E4F15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7784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6B42C-5777-04A3-5C09-67968C9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C515F-7957-36FA-2219-D2A4DF591F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C0EC10-6154-569D-6A50-434CCDA74C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00DE38-E33E-84A2-E057-BCDA273CC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3719E-0197-4D0B-8D42-431B37BC353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9ADF5E-F874-744F-9792-9273DF2C1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EE6AD8-4483-C71E-4662-A1EC74BC8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68532-DC2A-4F87-9434-FCC3E4F15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0243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2B9A6-9E27-1594-B04E-D1C20EC64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20DA33-3713-31AC-4455-71775B1C1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8251DC-4EE7-8802-D78E-7B7BA27AA4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43774-243F-C2D0-BF2F-ED0598928D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13DEC1-CD23-188E-6DB2-12A7FE906C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A4562C-1FFB-0434-CC48-E3C4559BB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3719E-0197-4D0B-8D42-431B37BC353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D78096-9239-B5D3-8899-DB05BF72D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EA6E71-96B9-FC9F-D837-53852B2DA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68532-DC2A-4F87-9434-FCC3E4F15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6487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56CD8-C029-FA10-9486-72065CA25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A08A8C-B863-E1BB-9383-D512EBC9A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3719E-0197-4D0B-8D42-431B37BC353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318AD9-2942-2D3D-045D-1EBFD33CE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CF8777-EDD5-7638-8F20-3546FF76B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68532-DC2A-4F87-9434-FCC3E4F15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7189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8E9DC0-86EB-16FA-1406-E38BC7C60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3719E-0197-4D0B-8D42-431B37BC353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E074D0-84A5-FC01-345A-B69F28CCC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BDC0E3-2476-2895-517E-19C1DB580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68532-DC2A-4F87-9434-FCC3E4F15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0505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64548-4BC6-5353-B3BE-D96D16112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30F01-1917-A267-5749-EE95AF15D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495DC8-370A-F67B-33B2-8B82F8C246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02A2FB-67E5-E0EE-8BC0-92A041F27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3719E-0197-4D0B-8D42-431B37BC353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C4D872-E8FE-E279-5C29-E93A8EB5F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0C381C-C616-70E7-61E2-A17027181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68532-DC2A-4F87-9434-FCC3E4F15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7814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08EAD-F169-07A5-53CB-12486E375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0D0C46-6EA3-6BB1-80A0-7C5BB10C3B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AAAFE5-FDAF-9D78-E44A-8D56212B92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6CE657-8BE0-C9CD-5069-3C387AF5D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3719E-0197-4D0B-8D42-431B37BC353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C04428-3608-0479-4B8B-F2D8D9224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433F36-61C1-4B55-288A-B53A670CD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68532-DC2A-4F87-9434-FCC3E4F15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6489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F9C2A-01C0-8DE8-E2E7-DB8F2A4C6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040506-8A9F-F2E5-1B9A-9F7AABA145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16DFD0-82DD-4242-7CCC-644BEB82A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3719E-0197-4D0B-8D42-431B37BC353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34B21-38AD-43C7-7DBE-06C617363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96BF77-DC29-C13A-65C4-856EE1E05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68532-DC2A-4F87-9434-FCC3E4F15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814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B4177C-A013-39CF-90F9-7136AAECB9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05E8B-9BA9-96FF-462C-7D52557D4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A2F18C-75CD-8C6B-2226-FCCC513B0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3719E-0197-4D0B-8D42-431B37BC353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6B3014-9C47-B5C4-0AC3-67AB725AF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2F558-E772-1CEF-EAD5-F9313B84A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68532-DC2A-4F87-9434-FCC3E4F15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3993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7F28CC-B64D-7C5D-7541-5DFF9DFDF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5C184E-1BF5-BA26-B759-C3ADE9C057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632B-AF7F-711D-7920-FF25409904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3719E-0197-4D0B-8D42-431B37BC353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9B9E47-AEDF-EA12-5323-29D13EBE94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07FA35-C168-7E27-F1BE-C8BB7CCF7A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68532-DC2A-4F87-9434-FCC3E4F15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6309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9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3.emf"/><Relationship Id="rId4" Type="http://schemas.openxmlformats.org/officeDocument/2006/relationships/oleObject" Target="../embeddings/oleObject8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19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e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8.emf"/><Relationship Id="rId4" Type="http://schemas.openxmlformats.org/officeDocument/2006/relationships/image" Target="../media/image15.emf"/><Relationship Id="rId9" Type="http://schemas.openxmlformats.org/officeDocument/2006/relationships/oleObject" Target="../embeddings/oleObject13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20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27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emf"/><Relationship Id="rId11" Type="http://schemas.openxmlformats.org/officeDocument/2006/relationships/oleObject" Target="../embeddings/oleObject22.bin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26.emf"/><Relationship Id="rId4" Type="http://schemas.openxmlformats.org/officeDocument/2006/relationships/image" Target="../media/image23.emf"/><Relationship Id="rId9" Type="http://schemas.openxmlformats.org/officeDocument/2006/relationships/oleObject" Target="../embeddings/oleObject21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e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28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emf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33.emf"/><Relationship Id="rId4" Type="http://schemas.openxmlformats.org/officeDocument/2006/relationships/image" Target="../media/image30.emf"/><Relationship Id="rId9" Type="http://schemas.openxmlformats.org/officeDocument/2006/relationships/oleObject" Target="../embeddings/oleObject28.bin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e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34.e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12" Type="http://schemas.openxmlformats.org/officeDocument/2006/relationships/image" Target="../media/image40.w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wmf"/><Relationship Id="rId11" Type="http://schemas.openxmlformats.org/officeDocument/2006/relationships/oleObject" Target="../embeddings/oleObject35.bin"/><Relationship Id="rId5" Type="http://schemas.openxmlformats.org/officeDocument/2006/relationships/oleObject" Target="../embeddings/oleObject32.bin"/><Relationship Id="rId10" Type="http://schemas.openxmlformats.org/officeDocument/2006/relationships/image" Target="../media/image39.wmf"/><Relationship Id="rId4" Type="http://schemas.openxmlformats.org/officeDocument/2006/relationships/image" Target="../media/image36.emf"/><Relationship Id="rId9" Type="http://schemas.openxmlformats.org/officeDocument/2006/relationships/oleObject" Target="../embeddings/oleObject34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e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41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e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43.w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13" Type="http://schemas.openxmlformats.org/officeDocument/2006/relationships/oleObject" Target="../embeddings/oleObject45.bin"/><Relationship Id="rId18" Type="http://schemas.openxmlformats.org/officeDocument/2006/relationships/image" Target="../media/image52.e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2.bin"/><Relationship Id="rId12" Type="http://schemas.openxmlformats.org/officeDocument/2006/relationships/image" Target="../media/image49.emf"/><Relationship Id="rId17" Type="http://schemas.openxmlformats.org/officeDocument/2006/relationships/oleObject" Target="../embeddings/oleObject47.bin"/><Relationship Id="rId2" Type="http://schemas.openxmlformats.org/officeDocument/2006/relationships/image" Target="../media/image1.jpg"/><Relationship Id="rId16" Type="http://schemas.openxmlformats.org/officeDocument/2006/relationships/image" Target="../media/image51.emf"/><Relationship Id="rId20" Type="http://schemas.openxmlformats.org/officeDocument/2006/relationships/image" Target="../media/image53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wmf"/><Relationship Id="rId11" Type="http://schemas.openxmlformats.org/officeDocument/2006/relationships/oleObject" Target="../embeddings/oleObject44.bin"/><Relationship Id="rId5" Type="http://schemas.openxmlformats.org/officeDocument/2006/relationships/oleObject" Target="../embeddings/oleObject41.bin"/><Relationship Id="rId15" Type="http://schemas.openxmlformats.org/officeDocument/2006/relationships/oleObject" Target="../embeddings/oleObject46.bin"/><Relationship Id="rId10" Type="http://schemas.openxmlformats.org/officeDocument/2006/relationships/image" Target="../media/image48.emf"/><Relationship Id="rId19" Type="http://schemas.openxmlformats.org/officeDocument/2006/relationships/oleObject" Target="../embeddings/oleObject48.bin"/><Relationship Id="rId4" Type="http://schemas.openxmlformats.org/officeDocument/2006/relationships/image" Target="../media/image45.emf"/><Relationship Id="rId9" Type="http://schemas.openxmlformats.org/officeDocument/2006/relationships/oleObject" Target="../embeddings/oleObject43.bin"/><Relationship Id="rId14" Type="http://schemas.openxmlformats.org/officeDocument/2006/relationships/image" Target="../media/image50.em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e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55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em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emf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emf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7.bin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emf"/><Relationship Id="rId5" Type="http://schemas.openxmlformats.org/officeDocument/2006/relationships/oleObject" Target="../embeddings/oleObject56.bin"/><Relationship Id="rId4" Type="http://schemas.openxmlformats.org/officeDocument/2006/relationships/image" Target="../media/image60.emf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emf"/><Relationship Id="rId3" Type="http://schemas.openxmlformats.org/officeDocument/2006/relationships/oleObject" Target="../embeddings/oleObject58.bin"/><Relationship Id="rId7" Type="http://schemas.openxmlformats.org/officeDocument/2006/relationships/oleObject" Target="../embeddings/oleObject60.bin"/><Relationship Id="rId12" Type="http://schemas.openxmlformats.org/officeDocument/2006/relationships/image" Target="../media/image67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emf"/><Relationship Id="rId11" Type="http://schemas.openxmlformats.org/officeDocument/2006/relationships/oleObject" Target="../embeddings/oleObject62.bin"/><Relationship Id="rId5" Type="http://schemas.openxmlformats.org/officeDocument/2006/relationships/oleObject" Target="../embeddings/oleObject59.bin"/><Relationship Id="rId10" Type="http://schemas.openxmlformats.org/officeDocument/2006/relationships/image" Target="../media/image66.emf"/><Relationship Id="rId4" Type="http://schemas.openxmlformats.org/officeDocument/2006/relationships/image" Target="../media/image63.emf"/><Relationship Id="rId9" Type="http://schemas.openxmlformats.org/officeDocument/2006/relationships/oleObject" Target="../embeddings/oleObject61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9.emf"/><Relationship Id="rId5" Type="http://schemas.openxmlformats.org/officeDocument/2006/relationships/oleObject" Target="../embeddings/oleObject64.bin"/><Relationship Id="rId4" Type="http://schemas.openxmlformats.org/officeDocument/2006/relationships/image" Target="../media/image68.emf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emf"/><Relationship Id="rId3" Type="http://schemas.openxmlformats.org/officeDocument/2006/relationships/oleObject" Target="../embeddings/oleObject65.bin"/><Relationship Id="rId7" Type="http://schemas.openxmlformats.org/officeDocument/2006/relationships/oleObject" Target="../embeddings/oleObject67.bin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1.emf"/><Relationship Id="rId5" Type="http://schemas.openxmlformats.org/officeDocument/2006/relationships/oleObject" Target="../embeddings/oleObject66.bin"/><Relationship Id="rId10" Type="http://schemas.openxmlformats.org/officeDocument/2006/relationships/image" Target="../media/image73.emf"/><Relationship Id="rId4" Type="http://schemas.openxmlformats.org/officeDocument/2006/relationships/image" Target="../media/image70.emf"/><Relationship Id="rId9" Type="http://schemas.openxmlformats.org/officeDocument/2006/relationships/oleObject" Target="../embeddings/oleObject68.bin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3" Type="http://schemas.openxmlformats.org/officeDocument/2006/relationships/oleObject" Target="../embeddings/oleObject69.bin"/><Relationship Id="rId7" Type="http://schemas.openxmlformats.org/officeDocument/2006/relationships/oleObject" Target="../embeddings/oleObject71.bin"/><Relationship Id="rId12" Type="http://schemas.openxmlformats.org/officeDocument/2006/relationships/image" Target="../media/image78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5.emf"/><Relationship Id="rId11" Type="http://schemas.openxmlformats.org/officeDocument/2006/relationships/oleObject" Target="../embeddings/oleObject73.bin"/><Relationship Id="rId5" Type="http://schemas.openxmlformats.org/officeDocument/2006/relationships/oleObject" Target="../embeddings/oleObject70.bin"/><Relationship Id="rId10" Type="http://schemas.openxmlformats.org/officeDocument/2006/relationships/image" Target="../media/image77.emf"/><Relationship Id="rId4" Type="http://schemas.openxmlformats.org/officeDocument/2006/relationships/image" Target="../media/image74.wmf"/><Relationship Id="rId9" Type="http://schemas.openxmlformats.org/officeDocument/2006/relationships/oleObject" Target="../embeddings/oleObject72.bin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emf"/><Relationship Id="rId3" Type="http://schemas.openxmlformats.org/officeDocument/2006/relationships/oleObject" Target="../embeddings/oleObject74.bin"/><Relationship Id="rId7" Type="http://schemas.openxmlformats.org/officeDocument/2006/relationships/oleObject" Target="../embeddings/oleObject76.bin"/><Relationship Id="rId12" Type="http://schemas.openxmlformats.org/officeDocument/2006/relationships/image" Target="../media/image83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0.emf"/><Relationship Id="rId11" Type="http://schemas.openxmlformats.org/officeDocument/2006/relationships/oleObject" Target="../embeddings/oleObject78.bin"/><Relationship Id="rId5" Type="http://schemas.openxmlformats.org/officeDocument/2006/relationships/oleObject" Target="../embeddings/oleObject75.bin"/><Relationship Id="rId10" Type="http://schemas.openxmlformats.org/officeDocument/2006/relationships/image" Target="../media/image82.emf"/><Relationship Id="rId4" Type="http://schemas.openxmlformats.org/officeDocument/2006/relationships/image" Target="../media/image79.emf"/><Relationship Id="rId9" Type="http://schemas.openxmlformats.org/officeDocument/2006/relationships/oleObject" Target="../embeddings/oleObject77.bin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emf"/><Relationship Id="rId3" Type="http://schemas.openxmlformats.org/officeDocument/2006/relationships/oleObject" Target="../embeddings/oleObject79.bin"/><Relationship Id="rId7" Type="http://schemas.openxmlformats.org/officeDocument/2006/relationships/oleObject" Target="../embeddings/oleObject81.bin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5.emf"/><Relationship Id="rId11" Type="http://schemas.openxmlformats.org/officeDocument/2006/relationships/image" Target="../media/image88.emf"/><Relationship Id="rId5" Type="http://schemas.openxmlformats.org/officeDocument/2006/relationships/oleObject" Target="../embeddings/oleObject80.bin"/><Relationship Id="rId10" Type="http://schemas.openxmlformats.org/officeDocument/2006/relationships/oleObject" Target="../embeddings/oleObject82.bin"/><Relationship Id="rId4" Type="http://schemas.openxmlformats.org/officeDocument/2006/relationships/image" Target="../media/image84.emf"/><Relationship Id="rId9" Type="http://schemas.openxmlformats.org/officeDocument/2006/relationships/image" Target="../media/image87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emf"/><Relationship Id="rId3" Type="http://schemas.openxmlformats.org/officeDocument/2006/relationships/oleObject" Target="../embeddings/oleObject83.bin"/><Relationship Id="rId7" Type="http://schemas.openxmlformats.org/officeDocument/2006/relationships/oleObject" Target="../embeddings/oleObject85.bin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0.emf"/><Relationship Id="rId5" Type="http://schemas.openxmlformats.org/officeDocument/2006/relationships/oleObject" Target="../embeddings/oleObject84.bin"/><Relationship Id="rId10" Type="http://schemas.openxmlformats.org/officeDocument/2006/relationships/image" Target="../media/image92.emf"/><Relationship Id="rId4" Type="http://schemas.openxmlformats.org/officeDocument/2006/relationships/image" Target="../media/image89.emf"/><Relationship Id="rId9" Type="http://schemas.openxmlformats.org/officeDocument/2006/relationships/oleObject" Target="../embeddings/oleObject86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4.emf"/><Relationship Id="rId4" Type="http://schemas.openxmlformats.org/officeDocument/2006/relationships/oleObject" Target="../embeddings/oleObject87.bin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6.emf"/><Relationship Id="rId4" Type="http://schemas.openxmlformats.org/officeDocument/2006/relationships/oleObject" Target="../embeddings/oleObject88.bin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9.bin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7.e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0.bin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8.e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9.emf"/><Relationship Id="rId4" Type="http://schemas.openxmlformats.org/officeDocument/2006/relationships/oleObject" Target="../embeddings/oleObject91.bin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838199" y="1871918"/>
            <a:ext cx="10419735" cy="2564888"/>
          </a:xfrm>
          <a:prstGeom prst="rect">
            <a:avLst/>
          </a:prstGeom>
        </p:spPr>
        <p:txBody>
          <a:bodyPr vert="horz" lIns="91440" tIns="45720" rIns="91440" bIns="45720" rtlCol="0" anchor="ctr">
            <a:prstTxWarp prst="textPlain">
              <a:avLst/>
            </a:prstTxWarp>
            <a:noAutofit/>
            <a:scene3d>
              <a:camera prst="perspectiveFront"/>
              <a:lightRig rig="threePt" dir="t"/>
            </a:scene3d>
            <a:sp3d extrusionH="57150">
              <a:bevelT w="38100" h="38100" prst="relaxedInset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000" b="1" dirty="0">
                <a:ln w="10160">
                  <a:solidFill>
                    <a:srgbClr val="00B050"/>
                  </a:solidFill>
                  <a:prstDash val="solid"/>
                </a:ln>
                <a:solidFill>
                  <a:srgbClr val="92D05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 Basic Concepts</a:t>
            </a:r>
          </a:p>
          <a:p>
            <a:pPr algn="ctr"/>
            <a:r>
              <a:rPr lang="en-US" sz="7000" b="1" dirty="0">
                <a:ln w="10160">
                  <a:solidFill>
                    <a:srgbClr val="00B050"/>
                  </a:solidFill>
                  <a:prstDash val="solid"/>
                </a:ln>
                <a:solidFill>
                  <a:srgbClr val="92D05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</a:p>
          <a:p>
            <a:pPr algn="ctr"/>
            <a:r>
              <a:rPr lang="en-US" sz="7000" b="1" dirty="0">
                <a:ln w="10160">
                  <a:solidFill>
                    <a:srgbClr val="00B050"/>
                  </a:solidFill>
                  <a:prstDash val="solid"/>
                </a:ln>
                <a:solidFill>
                  <a:srgbClr val="92D05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Chemistry</a:t>
            </a:r>
            <a:endParaRPr lang="en-IN" sz="7000" b="1" dirty="0">
              <a:ln w="10160">
                <a:solidFill>
                  <a:srgbClr val="00B050"/>
                </a:solidFill>
                <a:prstDash val="solid"/>
              </a:ln>
              <a:solidFill>
                <a:srgbClr val="92D050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22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9388A44-7A19-55EB-739C-E083544631E7}"/>
              </a:ext>
            </a:extLst>
          </p:cNvPr>
          <p:cNvSpPr txBox="1">
            <a:spLocks/>
          </p:cNvSpPr>
          <p:nvPr/>
        </p:nvSpPr>
        <p:spPr>
          <a:xfrm>
            <a:off x="180973" y="2314574"/>
            <a:ext cx="9353550" cy="385762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Clibri"/>
              </a:rPr>
              <a:t>Matter – Classifications</a:t>
            </a:r>
          </a:p>
          <a:p>
            <a:r>
              <a:rPr lang="en-US" dirty="0">
                <a:solidFill>
                  <a:schemeClr val="bg1"/>
                </a:solidFill>
                <a:latin typeface="Clibri"/>
              </a:rPr>
              <a:t>International system of units </a:t>
            </a:r>
          </a:p>
          <a:p>
            <a:r>
              <a:rPr lang="en-US" dirty="0">
                <a:solidFill>
                  <a:schemeClr val="bg1"/>
                </a:solidFill>
                <a:latin typeface="Clibri"/>
              </a:rPr>
              <a:t>Measurable </a:t>
            </a:r>
            <a:r>
              <a:rPr lang="en-US" dirty="0" err="1">
                <a:solidFill>
                  <a:schemeClr val="bg1"/>
                </a:solidFill>
                <a:latin typeface="Clibri"/>
              </a:rPr>
              <a:t>quanties</a:t>
            </a:r>
            <a:r>
              <a:rPr lang="en-US" dirty="0">
                <a:solidFill>
                  <a:schemeClr val="bg1"/>
                </a:solidFill>
                <a:latin typeface="Clibri"/>
              </a:rPr>
              <a:t> of matter </a:t>
            </a:r>
          </a:p>
          <a:p>
            <a:r>
              <a:rPr lang="en-US" dirty="0">
                <a:solidFill>
                  <a:schemeClr val="bg1"/>
                </a:solidFill>
                <a:latin typeface="Clibri"/>
              </a:rPr>
              <a:t>Significant figures.</a:t>
            </a:r>
          </a:p>
          <a:p>
            <a:r>
              <a:rPr lang="en-US" dirty="0">
                <a:solidFill>
                  <a:schemeClr val="bg1"/>
                </a:solidFill>
                <a:latin typeface="Clibri"/>
              </a:rPr>
              <a:t>Laws of chemical combinations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IN" dirty="0">
              <a:solidFill>
                <a:srgbClr val="FFC000"/>
              </a:solidFill>
              <a:latin typeface="Clibri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02E0C9-76B8-8205-6E42-51668FFF514A}"/>
              </a:ext>
            </a:extLst>
          </p:cNvPr>
          <p:cNvSpPr txBox="1">
            <a:spLocks/>
          </p:cNvSpPr>
          <p:nvPr/>
        </p:nvSpPr>
        <p:spPr>
          <a:xfrm>
            <a:off x="294353" y="596900"/>
            <a:ext cx="10629900" cy="1120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n w="12700">
                  <a:solidFill>
                    <a:srgbClr val="92D050"/>
                  </a:solidFill>
                  <a:prstDash val="solid"/>
                </a:ln>
                <a:solidFill>
                  <a:srgbClr val="92D05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Syllabus</a:t>
            </a:r>
            <a:r>
              <a:rPr lang="en-US" sz="3600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IN" sz="3600" dirty="0"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844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9832"/>
            <a:ext cx="12209479" cy="6867832"/>
          </a:xfrm>
          <a:prstGeom prst="rect">
            <a:avLst/>
          </a:prstGeom>
        </p:spPr>
      </p:pic>
      <p:sp>
        <p:nvSpPr>
          <p:cNvPr id="2" name="Title 5">
            <a:extLst>
              <a:ext uri="{FF2B5EF4-FFF2-40B4-BE49-F238E27FC236}">
                <a16:creationId xmlns:a16="http://schemas.microsoft.com/office/drawing/2014/main" id="{7CFA4178-463C-6714-1912-2E9558D2D154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915650" cy="6127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baseline="-25000" dirty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Atomic theory and atomic mass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Molecular mass, formula mass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Mole concept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Percentage composition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Molecular and Empirical formulae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Stoichiometry 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Limiting reagent 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Solutions – concentration </a:t>
            </a:r>
            <a:r>
              <a:rPr lang="en-US" sz="2800" dirty="0" err="1">
                <a:solidFill>
                  <a:schemeClr val="bg1"/>
                </a:solidFill>
              </a:rPr>
              <a:t>terms</a:t>
            </a:r>
            <a:r>
              <a:rPr lang="en-US" sz="2800" dirty="0" err="1"/>
              <a:t>n</a:t>
            </a:r>
            <a:r>
              <a:rPr lang="en-US" sz="2800" dirty="0"/>
              <a:t> terms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523937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8322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759542" y="1220531"/>
            <a:ext cx="10419735" cy="25648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hemistry</a:t>
            </a:r>
            <a:endParaRPr lang="en-IN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84C0D9-3E82-2ABB-4156-BD79640871FE}"/>
              </a:ext>
            </a:extLst>
          </p:cNvPr>
          <p:cNvSpPr txBox="1"/>
          <p:nvPr/>
        </p:nvSpPr>
        <p:spPr>
          <a:xfrm>
            <a:off x="759542" y="599768"/>
            <a:ext cx="10775232" cy="204774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perspectiveFront"/>
              <a:lightRig rig="threePt" dir="t"/>
            </a:scene3d>
          </a:bodyPr>
          <a:lstStyle/>
          <a:p>
            <a:pPr marL="228600" algn="ctr">
              <a:lnSpc>
                <a:spcPct val="107000"/>
              </a:lnSpc>
            </a:pPr>
            <a:r>
              <a:rPr lang="en-US" sz="3600" b="1" dirty="0">
                <a:ln>
                  <a:solidFill>
                    <a:srgbClr val="00B050"/>
                  </a:solidFill>
                </a:ln>
                <a:solidFill>
                  <a:srgbClr val="92D05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 Basic Concepts of Chemistry</a:t>
            </a:r>
            <a:endParaRPr lang="en-IN" sz="3600" b="1" dirty="0">
              <a:ln>
                <a:solidFill>
                  <a:srgbClr val="00B050"/>
                </a:solidFill>
              </a:ln>
              <a:solidFill>
                <a:srgbClr val="92D050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>
              <a:lnSpc>
                <a:spcPct val="107000"/>
              </a:lnSpc>
            </a:pPr>
            <a:r>
              <a:rPr lang="en-US" sz="28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Chemistry is the study of matter and it deals with the properties, composition, structure and the transformation they </a:t>
            </a:r>
            <a:r>
              <a:rPr lang="en-US" sz="2800" dirty="0">
                <a:solidFill>
                  <a:schemeClr val="bg1"/>
                </a:solidFill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en-US" sz="28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go, and the energy that is released or absorbed during these processes. </a:t>
            </a:r>
            <a:endParaRPr lang="en-IN" sz="2800" dirty="0">
              <a:solidFill>
                <a:schemeClr val="bg1"/>
              </a:solidFill>
              <a:effectLst/>
              <a:latin typeface="Clibri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diagram of a chemistry&#10;&#10;Description automatically generated">
            <a:extLst>
              <a:ext uri="{FF2B5EF4-FFF2-40B4-BE49-F238E27FC236}">
                <a16:creationId xmlns:a16="http://schemas.microsoft.com/office/drawing/2014/main" id="{91CD780F-4B8A-7C9E-A0D3-A21438DDCE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1110" y="2615645"/>
            <a:ext cx="6780709" cy="4026045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3AB65AE-C3E7-C5C5-7CA3-C78970BB4899}"/>
              </a:ext>
            </a:extLst>
          </p:cNvPr>
          <p:cNvSpPr/>
          <p:nvPr/>
        </p:nvSpPr>
        <p:spPr>
          <a:xfrm>
            <a:off x="2491110" y="4248866"/>
            <a:ext cx="2067372" cy="6858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Environmental</a:t>
            </a:r>
            <a:endParaRPr lang="en-IN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400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759542" y="1220531"/>
            <a:ext cx="10419735" cy="25648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</a:t>
            </a:r>
            <a:r>
              <a:rPr lang="en-US" sz="39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n-US" sz="3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hemistry</a:t>
            </a:r>
            <a:endParaRPr lang="en-IN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6397F0C-90B8-9D39-6973-A9DDB8F18B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07" y="768141"/>
            <a:ext cx="11371558" cy="532171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910794D-04FD-3E4F-947B-196E7D161F8C}"/>
              </a:ext>
            </a:extLst>
          </p:cNvPr>
          <p:cNvSpPr/>
          <p:nvPr/>
        </p:nvSpPr>
        <p:spPr>
          <a:xfrm>
            <a:off x="8711381" y="4317585"/>
            <a:ext cx="776749" cy="2359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Eg.</a:t>
            </a:r>
            <a:endParaRPr lang="en-IN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5B6814-7C49-86D0-DE3C-CF0B63EF5082}"/>
              </a:ext>
            </a:extLst>
          </p:cNvPr>
          <p:cNvSpPr/>
          <p:nvPr/>
        </p:nvSpPr>
        <p:spPr>
          <a:xfrm>
            <a:off x="10577052" y="4273330"/>
            <a:ext cx="776749" cy="2359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Eg.</a:t>
            </a:r>
            <a:endParaRPr lang="en-IN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14A546-5B80-685B-40C1-5B50058B299E}"/>
              </a:ext>
            </a:extLst>
          </p:cNvPr>
          <p:cNvSpPr/>
          <p:nvPr/>
        </p:nvSpPr>
        <p:spPr>
          <a:xfrm>
            <a:off x="10224810" y="4654341"/>
            <a:ext cx="1490325" cy="9831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Oil and water, muddy water etc.</a:t>
            </a:r>
            <a:endParaRPr lang="en-IN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F5173E-83E4-F6EC-D5A0-CB22A33E4959}"/>
              </a:ext>
            </a:extLst>
          </p:cNvPr>
          <p:cNvSpPr/>
          <p:nvPr/>
        </p:nvSpPr>
        <p:spPr>
          <a:xfrm>
            <a:off x="8548503" y="4654341"/>
            <a:ext cx="1087906" cy="7730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Air, solutions etc.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23877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759542" y="1220531"/>
            <a:ext cx="10419735" cy="25648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hemistry</a:t>
            </a:r>
            <a:endParaRPr lang="en-IN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813501E-0E0F-2609-C6AA-A24C9633C3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653"/>
          <a:stretch/>
        </p:blipFill>
        <p:spPr>
          <a:xfrm>
            <a:off x="2822658" y="122853"/>
            <a:ext cx="5121807" cy="21953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E66555-EF14-2781-AFA6-0E5746D4FE9B}"/>
              </a:ext>
            </a:extLst>
          </p:cNvPr>
          <p:cNvSpPr txBox="1"/>
          <p:nvPr/>
        </p:nvSpPr>
        <p:spPr>
          <a:xfrm>
            <a:off x="3013587" y="-31552851"/>
            <a:ext cx="6164826" cy="5604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Physical Properties:  </a:t>
            </a:r>
            <a:r>
              <a:rPr lang="en-US" sz="28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Can be measured or observed without changing the identify or the composition of the substance. Ex: - </a:t>
            </a:r>
            <a:r>
              <a:rPr lang="en-US" sz="2800" dirty="0" err="1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Colour</a:t>
            </a:r>
            <a:r>
              <a:rPr lang="en-US" sz="28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Odour</a:t>
            </a:r>
            <a:r>
              <a:rPr lang="en-US" sz="28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M.P, B.P, density etc.</a:t>
            </a:r>
            <a:endParaRPr lang="en-IN" sz="2800" dirty="0">
              <a:solidFill>
                <a:srgbClr val="FF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n-US" sz="2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Chemical Properties: </a:t>
            </a:r>
            <a:r>
              <a:rPr lang="en-US" sz="28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Based on chemical changes during the characteristic reactions of different substances. Ex: - Acidity, basicity, combustibility etc.</a:t>
            </a:r>
            <a:endParaRPr lang="en-IN" sz="2800" dirty="0">
              <a:solidFill>
                <a:srgbClr val="FF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US" sz="2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The international system of units (SI). The SI System gas seven base units and these units pertain to the seven fundamental scientific quantities</a:t>
            </a:r>
            <a:endParaRPr lang="en-IN" sz="2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0431361-9FDD-B9C2-DBF2-A9A26034313F}"/>
              </a:ext>
            </a:extLst>
          </p:cNvPr>
          <p:cNvSpPr txBox="1">
            <a:spLocks/>
          </p:cNvSpPr>
          <p:nvPr/>
        </p:nvSpPr>
        <p:spPr>
          <a:xfrm>
            <a:off x="353961" y="2953260"/>
            <a:ext cx="11180813" cy="35396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7000"/>
              </a:lnSpc>
            </a:pPr>
            <a:r>
              <a:rPr lang="en-US" sz="2800" b="1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Physical Properties: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Can be measured or observed without changing the identify or the composition of the substance. Ex: - </a:t>
            </a:r>
            <a:r>
              <a:rPr lang="en-US" sz="2800" dirty="0" err="1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Colour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Odour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M.P, B.P, density etc.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n-US" sz="2800" b="1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Chemical Properties: </a:t>
            </a:r>
            <a:r>
              <a:rPr lang="en-US" sz="28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Based on chemical changes during the characteristic reactions of different substances. Ex: - Acidity, basicity, combustibility etc.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 international system of units (SI). The SI System gas seven base units and these units pertain to the seven fundamental scientific quantities.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Other quantities are derived from these quantities</a:t>
            </a:r>
            <a:endParaRPr lang="en-IN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U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IN" sz="28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657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53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759542" y="1220531"/>
            <a:ext cx="10419735" cy="25648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hemistry</a:t>
            </a:r>
            <a:endParaRPr lang="en-IN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CC357BF-1DE6-F212-2961-88B61ECF0707}"/>
              </a:ext>
            </a:extLst>
          </p:cNvPr>
          <p:cNvSpPr txBox="1">
            <a:spLocks/>
          </p:cNvSpPr>
          <p:nvPr/>
        </p:nvSpPr>
        <p:spPr>
          <a:xfrm>
            <a:off x="1617253" y="407970"/>
            <a:ext cx="8119908" cy="8554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N" sz="2800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27D80807-A12E-2333-BE4A-1DC50039F2A0}"/>
              </a:ext>
            </a:extLst>
          </p:cNvPr>
          <p:cNvSpPr txBox="1">
            <a:spLocks/>
          </p:cNvSpPr>
          <p:nvPr/>
        </p:nvSpPr>
        <p:spPr>
          <a:xfrm>
            <a:off x="1006423" y="2004500"/>
            <a:ext cx="10144125" cy="996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N" sz="2800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F8A45DE-B08F-1442-92A3-0B40895801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6943175"/>
              </p:ext>
            </p:extLst>
          </p:nvPr>
        </p:nvGraphicFramePr>
        <p:xfrm>
          <a:off x="1308458" y="769900"/>
          <a:ext cx="8381846" cy="531673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936648">
                  <a:extLst>
                    <a:ext uri="{9D8B030D-6E8A-4147-A177-3AD203B41FA5}">
                      <a16:colId xmlns:a16="http://schemas.microsoft.com/office/drawing/2014/main" val="2791016731"/>
                    </a:ext>
                  </a:extLst>
                </a:gridCol>
                <a:gridCol w="1970815">
                  <a:extLst>
                    <a:ext uri="{9D8B030D-6E8A-4147-A177-3AD203B41FA5}">
                      <a16:colId xmlns:a16="http://schemas.microsoft.com/office/drawing/2014/main" val="650288903"/>
                    </a:ext>
                  </a:extLst>
                </a:gridCol>
                <a:gridCol w="3474383">
                  <a:extLst>
                    <a:ext uri="{9D8B030D-6E8A-4147-A177-3AD203B41FA5}">
                      <a16:colId xmlns:a16="http://schemas.microsoft.com/office/drawing/2014/main" val="3175226572"/>
                    </a:ext>
                  </a:extLst>
                </a:gridCol>
              </a:tblGrid>
              <a:tr h="842533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US" sz="2800" b="1" dirty="0">
                          <a:solidFill>
                            <a:srgbClr val="FF0000"/>
                          </a:solidFill>
                          <a:effectLst/>
                        </a:rPr>
                        <a:t>Base Physical Quantity</a:t>
                      </a:r>
                    </a:p>
                    <a:p>
                      <a:pPr marL="457200" algn="ctr">
                        <a:lnSpc>
                          <a:spcPct val="107000"/>
                        </a:lnSpc>
                      </a:pPr>
                      <a:endParaRPr lang="en-IN" sz="2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US" sz="2800" b="1" dirty="0">
                          <a:solidFill>
                            <a:srgbClr val="FF0000"/>
                          </a:solidFill>
                          <a:effectLst/>
                        </a:rPr>
                        <a:t>Symbol</a:t>
                      </a:r>
                      <a:endParaRPr lang="en-IN" sz="2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solidFill>
                            <a:srgbClr val="FF0000"/>
                          </a:solidFill>
                          <a:effectLst/>
                        </a:rPr>
                        <a:t>Name &amp; symbol</a:t>
                      </a:r>
                      <a:endParaRPr lang="en-IN" sz="2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83107714"/>
                  </a:ext>
                </a:extLst>
              </a:tr>
              <a:tr h="411709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Length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l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 err="1">
                          <a:solidFill>
                            <a:schemeClr val="bg1"/>
                          </a:solidFill>
                          <a:effectLst/>
                        </a:rPr>
                        <a:t>Metre</a:t>
                      </a: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 – m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42499702"/>
                  </a:ext>
                </a:extLst>
              </a:tr>
              <a:tr h="411709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Mass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m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Kilogram – kg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7678230"/>
                  </a:ext>
                </a:extLst>
              </a:tr>
              <a:tr h="411709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Time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t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Second – S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92137200"/>
                  </a:ext>
                </a:extLst>
              </a:tr>
              <a:tr h="413438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Electric Current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I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Ampere – A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65884709"/>
                  </a:ext>
                </a:extLst>
              </a:tr>
              <a:tr h="411709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Temperature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T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Kelvin – K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38381686"/>
                  </a:ext>
                </a:extLst>
              </a:tr>
              <a:tr h="842533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Amount of Substance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n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Mole – mol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6526191"/>
                  </a:ext>
                </a:extLst>
              </a:tr>
              <a:tr h="842533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Luminous Intensity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Iv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Candela - cd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78408046"/>
                  </a:ext>
                </a:extLst>
              </a:tr>
            </a:tbl>
          </a:graphicData>
        </a:graphic>
      </p:graphicFrame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5426DF1-C289-61A7-F006-077A9BE1AEF7}"/>
              </a:ext>
            </a:extLst>
          </p:cNvPr>
          <p:cNvCxnSpPr/>
          <p:nvPr/>
        </p:nvCxnSpPr>
        <p:spPr>
          <a:xfrm flipV="1">
            <a:off x="1311911" y="1760402"/>
            <a:ext cx="8445910" cy="8849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925DEA1-6609-E554-3C9F-64B407161893}"/>
              </a:ext>
            </a:extLst>
          </p:cNvPr>
          <p:cNvCxnSpPr>
            <a:cxnSpLocks/>
          </p:cNvCxnSpPr>
          <p:nvPr/>
        </p:nvCxnSpPr>
        <p:spPr>
          <a:xfrm>
            <a:off x="1338491" y="758167"/>
            <a:ext cx="10602" cy="6045199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CB23248-E005-E2CD-514C-35DE14F0BD70}"/>
              </a:ext>
            </a:extLst>
          </p:cNvPr>
          <p:cNvCxnSpPr>
            <a:cxnSpLocks/>
          </p:cNvCxnSpPr>
          <p:nvPr/>
        </p:nvCxnSpPr>
        <p:spPr>
          <a:xfrm flipV="1">
            <a:off x="1366221" y="723506"/>
            <a:ext cx="8335143" cy="6932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6EAAC24-CFAF-BB27-4A26-A5CBDFCCFC47}"/>
              </a:ext>
            </a:extLst>
          </p:cNvPr>
          <p:cNvCxnSpPr>
            <a:cxnSpLocks/>
          </p:cNvCxnSpPr>
          <p:nvPr/>
        </p:nvCxnSpPr>
        <p:spPr>
          <a:xfrm>
            <a:off x="9707432" y="723506"/>
            <a:ext cx="26696" cy="607986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Right Brace 11">
            <a:extLst>
              <a:ext uri="{FF2B5EF4-FFF2-40B4-BE49-F238E27FC236}">
                <a16:creationId xmlns:a16="http://schemas.microsoft.com/office/drawing/2014/main" id="{1C7208F3-3563-149E-5910-8474579AE992}"/>
              </a:ext>
            </a:extLst>
          </p:cNvPr>
          <p:cNvSpPr/>
          <p:nvPr/>
        </p:nvSpPr>
        <p:spPr>
          <a:xfrm>
            <a:off x="3618271" y="5417574"/>
            <a:ext cx="392521" cy="526026"/>
          </a:xfrm>
          <a:prstGeom prst="rightBrac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AC674AE9-26EC-6A76-3526-0F0503675B98}"/>
              </a:ext>
            </a:extLst>
          </p:cNvPr>
          <p:cNvSpPr/>
          <p:nvPr/>
        </p:nvSpPr>
        <p:spPr>
          <a:xfrm>
            <a:off x="3698469" y="4553666"/>
            <a:ext cx="312323" cy="526026"/>
          </a:xfrm>
          <a:prstGeom prst="rightBrace">
            <a:avLst>
              <a:gd name="adj1" fmla="val 8333"/>
              <a:gd name="adj2" fmla="val 44392"/>
            </a:avLst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6D75C00-CD3F-7820-3204-B492E4D41502}"/>
              </a:ext>
            </a:extLst>
          </p:cNvPr>
          <p:cNvCxnSpPr>
            <a:cxnSpLocks/>
          </p:cNvCxnSpPr>
          <p:nvPr/>
        </p:nvCxnSpPr>
        <p:spPr>
          <a:xfrm>
            <a:off x="4382729" y="758167"/>
            <a:ext cx="98322" cy="6098366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4B36349-83EE-711E-E955-A3B1E98D4615}"/>
              </a:ext>
            </a:extLst>
          </p:cNvPr>
          <p:cNvCxnSpPr>
            <a:cxnSpLocks/>
          </p:cNvCxnSpPr>
          <p:nvPr/>
        </p:nvCxnSpPr>
        <p:spPr>
          <a:xfrm>
            <a:off x="6332438" y="769900"/>
            <a:ext cx="88027" cy="6086633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4948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543233" y="365125"/>
            <a:ext cx="10991541" cy="5258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3900" dirty="0">
                <a:solidFill>
                  <a:srgbClr val="92D05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Prefixes used in the SI System</a:t>
            </a:r>
          </a:p>
          <a:p>
            <a:pPr algn="ctr">
              <a:lnSpc>
                <a:spcPct val="100000"/>
              </a:lnSpc>
            </a:pPr>
            <a:endParaRPr lang="en-IN" sz="40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4000" b="1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sz="3000" b="1" dirty="0">
                <a:solidFill>
                  <a:srgbClr val="FF0000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Prefix	               Symbol		       Multiple</a:t>
            </a:r>
            <a:r>
              <a:rPr lang="en-US" sz="3300" b="1" dirty="0">
                <a:solidFill>
                  <a:srgbClr val="FF0000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IN" sz="3300" dirty="0">
              <a:solidFill>
                <a:srgbClr val="FF0000"/>
              </a:solidFill>
              <a:effectLst/>
              <a:latin typeface="C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l">
              <a:lnSpc>
                <a:spcPct val="120000"/>
              </a:lnSpc>
              <a:spcBef>
                <a:spcPts val="0"/>
              </a:spcBef>
            </a:pP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3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3000" dirty="0" err="1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yocto</a:t>
            </a:r>
            <a:r>
              <a:rPr lang="en-US" sz="3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	          y		          10</a:t>
            </a:r>
            <a:r>
              <a:rPr lang="en-US" sz="3000" baseline="30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-24		</a:t>
            </a:r>
            <a:endParaRPr lang="en-IN" sz="3000" dirty="0">
              <a:solidFill>
                <a:schemeClr val="bg1"/>
              </a:solidFill>
              <a:effectLst/>
              <a:latin typeface="C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l">
              <a:lnSpc>
                <a:spcPct val="120000"/>
              </a:lnSpc>
              <a:spcBef>
                <a:spcPts val="0"/>
              </a:spcBef>
            </a:pPr>
            <a:r>
              <a:rPr lang="en-US" sz="3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	       </a:t>
            </a:r>
            <a:r>
              <a:rPr lang="en-US" sz="3000" dirty="0" err="1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zepto</a:t>
            </a:r>
            <a:r>
              <a:rPr lang="en-US" sz="3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	          z		           10</a:t>
            </a:r>
            <a:r>
              <a:rPr lang="en-US" sz="3000" baseline="30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-21</a:t>
            </a:r>
            <a:endParaRPr lang="en-IN" sz="3000" dirty="0">
              <a:solidFill>
                <a:schemeClr val="bg1"/>
              </a:solidFill>
              <a:effectLst/>
              <a:latin typeface="C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l">
              <a:lnSpc>
                <a:spcPct val="120000"/>
              </a:lnSpc>
              <a:spcBef>
                <a:spcPts val="0"/>
              </a:spcBef>
            </a:pPr>
            <a:r>
              <a:rPr lang="en-US" sz="3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	       </a:t>
            </a:r>
            <a:r>
              <a:rPr lang="en-US" sz="3000" dirty="0" err="1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atto</a:t>
            </a:r>
            <a:r>
              <a:rPr lang="en-US" sz="3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	          a		           10</a:t>
            </a:r>
            <a:r>
              <a:rPr lang="en-US" sz="3000" baseline="30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-18</a:t>
            </a:r>
            <a:endParaRPr lang="en-IN" sz="3000" dirty="0">
              <a:solidFill>
                <a:schemeClr val="bg1"/>
              </a:solidFill>
              <a:effectLst/>
              <a:latin typeface="C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l">
              <a:lnSpc>
                <a:spcPct val="120000"/>
              </a:lnSpc>
              <a:spcBef>
                <a:spcPts val="0"/>
              </a:spcBef>
            </a:pPr>
            <a:r>
              <a:rPr lang="en-US" sz="3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	       </a:t>
            </a:r>
            <a:r>
              <a:rPr lang="en-US" sz="3000" dirty="0" err="1">
                <a:solidFill>
                  <a:schemeClr val="bg1"/>
                </a:solidFill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3000" dirty="0" err="1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emto</a:t>
            </a:r>
            <a:r>
              <a:rPr lang="en-US" sz="3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	          t		           10</a:t>
            </a:r>
            <a:r>
              <a:rPr lang="en-US" sz="3000" baseline="30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-15</a:t>
            </a:r>
            <a:endParaRPr lang="en-IN" sz="3000" dirty="0">
              <a:solidFill>
                <a:schemeClr val="bg1"/>
              </a:solidFill>
              <a:effectLst/>
              <a:latin typeface="C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l">
              <a:lnSpc>
                <a:spcPct val="120000"/>
              </a:lnSpc>
              <a:spcBef>
                <a:spcPts val="0"/>
              </a:spcBef>
            </a:pPr>
            <a:r>
              <a:rPr lang="en-US" sz="3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	        </a:t>
            </a:r>
            <a:r>
              <a:rPr lang="en-US" sz="3000" dirty="0" err="1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pico</a:t>
            </a:r>
            <a:r>
              <a:rPr lang="en-US" sz="3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	          p	                     </a:t>
            </a:r>
            <a:r>
              <a:rPr lang="en-US" sz="3000" dirty="0">
                <a:solidFill>
                  <a:schemeClr val="bg1"/>
                </a:solidFill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3000" baseline="30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-12</a:t>
            </a:r>
            <a:endParaRPr lang="en-IN" sz="3000" baseline="30000" dirty="0">
              <a:solidFill>
                <a:schemeClr val="bg1"/>
              </a:solidFill>
              <a:latin typeface="C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l">
              <a:lnSpc>
                <a:spcPct val="120000"/>
              </a:lnSpc>
              <a:spcBef>
                <a:spcPts val="0"/>
              </a:spcBef>
            </a:pPr>
            <a:r>
              <a:rPr lang="en-US" sz="3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</a:rPr>
              <a:t>		       nano</a:t>
            </a: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</a:rPr>
              <a:t>		        </a:t>
            </a:r>
            <a:r>
              <a:rPr lang="en-US" sz="3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</a:rPr>
              <a:t>n		            10</a:t>
            </a:r>
            <a:r>
              <a:rPr lang="en-US" sz="3000" baseline="30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</a:rPr>
              <a:t>-9</a:t>
            </a:r>
          </a:p>
          <a:p>
            <a:r>
              <a:rPr lang="en-US" sz="3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hemistry</a:t>
            </a:r>
            <a:endParaRPr lang="en-IN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2C3EE76-F342-9533-1A4D-157DACBAF38E}"/>
              </a:ext>
            </a:extLst>
          </p:cNvPr>
          <p:cNvCxnSpPr>
            <a:cxnSpLocks/>
          </p:cNvCxnSpPr>
          <p:nvPr/>
        </p:nvCxnSpPr>
        <p:spPr>
          <a:xfrm>
            <a:off x="2831690" y="1504335"/>
            <a:ext cx="0" cy="370676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9915E1E-8DE4-EED5-2AFB-7DE557D4C64C}"/>
              </a:ext>
            </a:extLst>
          </p:cNvPr>
          <p:cNvCxnSpPr/>
          <p:nvPr/>
        </p:nvCxnSpPr>
        <p:spPr>
          <a:xfrm>
            <a:off x="2821858" y="1494503"/>
            <a:ext cx="702023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C27BFE8-970D-4B83-1C78-707DAE58309E}"/>
              </a:ext>
            </a:extLst>
          </p:cNvPr>
          <p:cNvCxnSpPr>
            <a:cxnSpLocks/>
          </p:cNvCxnSpPr>
          <p:nvPr/>
        </p:nvCxnSpPr>
        <p:spPr>
          <a:xfrm>
            <a:off x="9871587" y="1504335"/>
            <a:ext cx="0" cy="370676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FE43603-F9D2-3C2C-A029-DA9A7AF7E89F}"/>
              </a:ext>
            </a:extLst>
          </p:cNvPr>
          <p:cNvCxnSpPr>
            <a:cxnSpLocks/>
          </p:cNvCxnSpPr>
          <p:nvPr/>
        </p:nvCxnSpPr>
        <p:spPr>
          <a:xfrm>
            <a:off x="2831690" y="5211097"/>
            <a:ext cx="7039897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36A49FA-F292-24B3-3057-34CBBA6624ED}"/>
              </a:ext>
            </a:extLst>
          </p:cNvPr>
          <p:cNvCxnSpPr>
            <a:cxnSpLocks/>
          </p:cNvCxnSpPr>
          <p:nvPr/>
        </p:nvCxnSpPr>
        <p:spPr>
          <a:xfrm>
            <a:off x="4729316" y="1504335"/>
            <a:ext cx="0" cy="370676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1442E62-A201-7702-AE6A-2E3E2AEA9CF0}"/>
              </a:ext>
            </a:extLst>
          </p:cNvPr>
          <p:cNvCxnSpPr/>
          <p:nvPr/>
        </p:nvCxnSpPr>
        <p:spPr>
          <a:xfrm>
            <a:off x="7492181" y="1494503"/>
            <a:ext cx="0" cy="3716594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3B2AD04-2762-D69E-0964-98F722B55BAD}"/>
              </a:ext>
            </a:extLst>
          </p:cNvPr>
          <p:cNvCxnSpPr/>
          <p:nvPr/>
        </p:nvCxnSpPr>
        <p:spPr>
          <a:xfrm>
            <a:off x="2831690" y="2005781"/>
            <a:ext cx="703989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8DF109C9-494A-1621-E51E-6CE108D4200E}"/>
              </a:ext>
            </a:extLst>
          </p:cNvPr>
          <p:cNvSpPr txBox="1"/>
          <p:nvPr/>
        </p:nvSpPr>
        <p:spPr>
          <a:xfrm>
            <a:off x="657226" y="5292546"/>
            <a:ext cx="89276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1.  </a:t>
            </a:r>
            <a:r>
              <a:rPr lang="en-US" sz="24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One fermi is</a:t>
            </a:r>
            <a:br>
              <a:rPr lang="en-US" sz="24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en-US" sz="24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1.	10</a:t>
            </a:r>
            <a:r>
              <a:rPr lang="en-US" sz="24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-13 </a:t>
            </a:r>
            <a:r>
              <a:rPr lang="en-US" sz="24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cm	2. 10</a:t>
            </a:r>
            <a:r>
              <a:rPr lang="en-US" sz="24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-15 </a:t>
            </a:r>
            <a:r>
              <a:rPr lang="en-US" sz="24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cm	   3. 10</a:t>
            </a:r>
            <a:r>
              <a:rPr lang="en-US" sz="24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-10</a:t>
            </a:r>
            <a:r>
              <a:rPr lang="en-US" sz="24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cm	      4. 10</a:t>
            </a:r>
            <a:r>
              <a:rPr lang="en-US" sz="24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-12</a:t>
            </a:r>
            <a:r>
              <a:rPr lang="en-US" sz="24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cm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038877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180973" y="834613"/>
            <a:ext cx="11353801" cy="52122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FF00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micro	   			10</a:t>
            </a:r>
            <a:r>
              <a:rPr lang="en-US" sz="4000" baseline="30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-6</a:t>
            </a:r>
          </a:p>
          <a:p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		milli		m		10</a:t>
            </a:r>
            <a:r>
              <a:rPr lang="en-US" sz="4000" baseline="30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br>
              <a:rPr lang="en-US" sz="4000" baseline="30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sz="4000" dirty="0" err="1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centi</a:t>
            </a: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	c		10</a:t>
            </a:r>
            <a:r>
              <a:rPr lang="en-US" sz="4000" baseline="30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br>
              <a:rPr lang="en-IN" sz="40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sz="4000" dirty="0" err="1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deci</a:t>
            </a: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	d		10</a:t>
            </a:r>
            <a:r>
              <a:rPr lang="en-US" sz="4000" baseline="30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br>
              <a:rPr lang="en-IN" sz="40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sz="4000" dirty="0" err="1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deca</a:t>
            </a: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	da		10</a:t>
            </a:r>
            <a:br>
              <a:rPr lang="en-IN" sz="40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sz="4000" dirty="0" err="1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hecto</a:t>
            </a: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	h		10</a:t>
            </a:r>
            <a:r>
              <a:rPr lang="en-US" sz="4000" baseline="30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br>
              <a:rPr lang="en-IN" sz="40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		kilo		K		10</a:t>
            </a:r>
            <a:r>
              <a:rPr lang="en-US" sz="4000" baseline="30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br>
              <a:rPr lang="en-IN" sz="40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		mega		M		10</a:t>
            </a:r>
            <a:r>
              <a:rPr lang="en-US" sz="4000" baseline="30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br>
              <a:rPr lang="en-IN" sz="40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		giga		G		10</a:t>
            </a:r>
            <a:r>
              <a:rPr lang="en-US" sz="4000" baseline="30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br>
              <a:rPr lang="en-IN" sz="40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		tera		T		10</a:t>
            </a:r>
            <a:r>
              <a:rPr lang="en-US" sz="4000" baseline="30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br>
              <a:rPr lang="en-US" sz="4000" baseline="30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sz="4000" dirty="0" err="1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peta</a:t>
            </a: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	P		10</a:t>
            </a:r>
            <a:r>
              <a:rPr lang="en-US" sz="4000" baseline="30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br>
              <a:rPr lang="en-IN" sz="40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sz="4000" dirty="0" err="1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exa</a:t>
            </a: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	E		10</a:t>
            </a:r>
            <a:r>
              <a:rPr lang="en-US" sz="4000" baseline="30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br>
              <a:rPr lang="en-IN" sz="40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		Zeta		Z		10</a:t>
            </a:r>
            <a:r>
              <a:rPr lang="en-US" sz="4000" baseline="30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br>
              <a:rPr lang="en-IN" sz="40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sz="4000" dirty="0" err="1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Yotta</a:t>
            </a: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	Y		10</a:t>
            </a:r>
            <a:r>
              <a:rPr lang="en-US" sz="4000" baseline="30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br>
              <a:rPr lang="en-IN" sz="40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hemistry</a:t>
            </a:r>
            <a:endParaRPr lang="en-IN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7CD0B37B-9F33-A64A-F33C-0DB5F6088F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8731345"/>
              </p:ext>
            </p:extLst>
          </p:nvPr>
        </p:nvGraphicFramePr>
        <p:xfrm>
          <a:off x="5991225" y="3313113"/>
          <a:ext cx="20955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09601" imgH="228677" progId="Equation.DSMT4">
                  <p:embed/>
                </p:oleObj>
              </mc:Choice>
              <mc:Fallback>
                <p:oleObj name="Equation" r:id="rId3" imgW="209601" imgH="22867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91225" y="3313113"/>
                        <a:ext cx="209550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0634CA1-050E-ADF6-BAF9-7A2053F486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3940697"/>
              </p:ext>
            </p:extLst>
          </p:nvPr>
        </p:nvGraphicFramePr>
        <p:xfrm>
          <a:off x="4885250" y="914399"/>
          <a:ext cx="365176" cy="4909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38054" imgH="1933678" progId="Equation.DSMT4">
                  <p:embed/>
                </p:oleObj>
              </mc:Choice>
              <mc:Fallback>
                <p:oleObj name="Equation" r:id="rId5" imgW="1438054" imgH="193367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85250" y="914399"/>
                        <a:ext cx="365176" cy="4909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7341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471948" y="462115"/>
            <a:ext cx="10881853" cy="5742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hemistry</a:t>
            </a:r>
            <a:endParaRPr lang="en-IN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B1F6C01-BF43-6212-9671-982BA3C13690}"/>
                  </a:ext>
                </a:extLst>
              </p:cNvPr>
              <p:cNvSpPr txBox="1"/>
              <p:nvPr/>
            </p:nvSpPr>
            <p:spPr>
              <a:xfrm>
                <a:off x="471947" y="83575"/>
                <a:ext cx="10881853" cy="68244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3600" u="sng" dirty="0">
                    <a:ln w="0"/>
                    <a:solidFill>
                      <a:srgbClr val="92D050"/>
                    </a:solidFill>
                    <a:effectLst>
                      <a:glow rad="101600">
                        <a:schemeClr val="accent2">
                          <a:satMod val="175000"/>
                          <a:alpha val="40000"/>
                        </a:schemeClr>
                      </a:glow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Measurable quantities of matter</a:t>
                </a:r>
                <a:endParaRPr lang="en-IN" sz="3600" u="sng" dirty="0">
                  <a:ln w="0"/>
                  <a:solidFill>
                    <a:srgbClr val="92D05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algn="l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2800" b="1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Mass: -</a:t>
                </a:r>
                <a:r>
                  <a:rPr lang="en-US" sz="2800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How much matter an object contains – (kg)</a:t>
                </a:r>
                <a:endParaRPr lang="en-IN" sz="28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l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2800" b="1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Weight: -</a:t>
                </a:r>
                <a:r>
                  <a:rPr lang="en-US" sz="2800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Measurement of the gravitational force on object (mg)</a:t>
                </a:r>
                <a:endParaRPr lang="en-IN" sz="2800" dirty="0">
                  <a:solidFill>
                    <a:schemeClr val="bg1"/>
                  </a:solidFill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l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2800" b="1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Volume: -</a:t>
                </a:r>
                <a:r>
                  <a:rPr lang="en-US" sz="2800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Space occupied by matter m</a:t>
                </a:r>
                <a:r>
                  <a:rPr lang="en-US" sz="2800" baseline="30000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2800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or L    1m</a:t>
                </a:r>
                <a:r>
                  <a:rPr lang="en-US" sz="2800" baseline="30000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2800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 10</a:t>
                </a:r>
                <a:r>
                  <a:rPr lang="en-US" sz="2800" baseline="30000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-6</a:t>
                </a:r>
                <a:r>
                  <a:rPr lang="en-US" sz="2800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cm</a:t>
                </a:r>
                <a:r>
                  <a:rPr lang="en-US" sz="2800" baseline="30000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    </a:t>
                </a:r>
              </a:p>
              <a:p>
                <a:pPr algn="l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2800" baseline="30000" dirty="0">
                    <a:solidFill>
                      <a:schemeClr val="bg1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          </a:t>
                </a:r>
                <a:r>
                  <a:rPr lang="en-US" sz="2800" baseline="30000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1L = 1000ml = 1000cm</a:t>
                </a:r>
                <a:r>
                  <a:rPr lang="en-US" sz="2800" baseline="30000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2800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 1dm</a:t>
                </a:r>
                <a:r>
                  <a:rPr lang="en-US" sz="2800" baseline="30000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2800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          ,          1cm</a:t>
                </a:r>
                <a:r>
                  <a:rPr lang="en-US" sz="2800" baseline="30000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2800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 10</a:t>
                </a:r>
                <a:r>
                  <a:rPr lang="en-US" sz="2800" baseline="30000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-3</a:t>
                </a:r>
                <a:r>
                  <a:rPr lang="en-US" sz="2800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endParaRPr lang="en-IN" sz="28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l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2800" b="1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Temperature: - </a:t>
                </a:r>
                <a:r>
                  <a:rPr lang="en-US" sz="2800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Degree of hotness or coldness</a:t>
                </a:r>
              </a:p>
              <a:p>
                <a:pPr algn="l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2800" b="1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		Unit: -</a:t>
                </a:r>
                <a:r>
                  <a:rPr lang="en-US" sz="2800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baseline="30000" dirty="0" err="1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US" sz="2800" dirty="0" err="1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800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2800" baseline="30000" dirty="0" err="1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US" sz="2800" dirty="0" err="1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sz="2800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K(SI)     </a:t>
                </a:r>
                <a:r>
                  <a:rPr lang="en-US" sz="2800" dirty="0" err="1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US" sz="2800" baseline="30000" dirty="0" err="1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US" sz="2800" dirty="0" err="1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800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 273.15K       	</a:t>
                </a:r>
                <a:r>
                  <a:rPr lang="en-US" sz="2800" baseline="30000" dirty="0" err="1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US" sz="2800" dirty="0" err="1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sz="2800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 9/5 </a:t>
                </a:r>
                <a:r>
                  <a:rPr lang="en-US" sz="2800" baseline="30000" dirty="0" err="1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US" sz="2800" dirty="0" err="1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800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+ 32</a:t>
                </a:r>
              </a:p>
              <a:p>
                <a:pPr algn="l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altLang="en-US" sz="28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ahoma" panose="020B0604030504040204" pitchFamily="34" charset="0"/>
                  </a:rPr>
                  <a:t>Pressure: </a:t>
                </a:r>
                <a:r>
                  <a:rPr kumimoji="0" lang="en-US" altLang="en-US" sz="280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ahoma" panose="020B0604030504040204" pitchFamily="34" charset="0"/>
                  </a:rPr>
                  <a:t>Collision of gas molecular on the walls of the container.   Atmospheric pressure is the collision of atmospheric gas on unit area of the earth surface	</a:t>
                </a:r>
                <a:r>
                  <a:rPr lang="en-US" altLang="en-US" sz="2800" dirty="0">
                    <a:solidFill>
                      <a:schemeClr val="bg1"/>
                    </a:solidFill>
                    <a:ea typeface="Times New Roman" panose="02020603050405020304" pitchFamily="18" charset="0"/>
                    <a:cs typeface="Tahoma" panose="020B0604030504040204" pitchFamily="34" charset="0"/>
                  </a:rPr>
                  <a:t> </a:t>
                </a:r>
                <a:r>
                  <a:rPr kumimoji="0" lang="en-US" altLang="en-US" sz="280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ahoma" panose="020B0604030504040204" pitchFamily="34" charset="0"/>
                  </a:rPr>
                  <a:t> P = F/A  or   		P = </a:t>
                </a:r>
                <a:r>
                  <a:rPr kumimoji="0" lang="en-US" altLang="en-US" sz="2800" b="0" i="0" u="none" strike="noStrike" cap="none" normalizeH="0" baseline="0" dirty="0" err="1">
                    <a:ln>
                      <a:noFill/>
                    </a:ln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ahoma" panose="020B0604030504040204" pitchFamily="34" charset="0"/>
                  </a:rPr>
                  <a:t>h</a:t>
                </a:r>
                <a:r>
                  <a:rPr lang="en-US" altLang="en-US" sz="2800" dirty="0" err="1">
                    <a:solidFill>
                      <a:schemeClr val="bg1"/>
                    </a:solidFill>
                    <a:ea typeface="Times New Roman" panose="02020603050405020304" pitchFamily="18" charset="0"/>
                    <a:cs typeface="Tahoma" panose="020B0604030504040204" pitchFamily="34" charset="0"/>
                  </a:rPr>
                  <a:t>dg</a:t>
                </a:r>
                <a:endParaRPr kumimoji="0" lang="en-US" altLang="en-US" sz="2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endParaRPr>
              </a:p>
              <a:p>
                <a:pPr marR="0" lvl="0" indent="8890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8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ahoma" panose="020B0604030504040204" pitchFamily="34" charset="0"/>
                  </a:rPr>
                  <a:t>	Unit: </a:t>
                </a:r>
                <a:r>
                  <a:rPr kumimoji="0" lang="en-US" altLang="en-US" sz="280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ahoma" panose="020B0604030504040204" pitchFamily="34" charset="0"/>
                  </a:rPr>
                  <a:t>SI pascal (Pa) [N/m2 or Kgm</a:t>
                </a:r>
                <a:r>
                  <a:rPr kumimoji="0" lang="en-US" altLang="en-US" sz="2800" b="0" i="0" u="none" strike="noStrike" cap="none" normalizeH="0" baseline="30000" dirty="0">
                    <a:ln>
                      <a:noFill/>
                    </a:ln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ahoma" panose="020B0604030504040204" pitchFamily="34" charset="0"/>
                  </a:rPr>
                  <a:t>-1</a:t>
                </a:r>
                <a:r>
                  <a:rPr kumimoji="0" lang="en-US" altLang="en-US" sz="280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ahoma" panose="020B0604030504040204" pitchFamily="34" charset="0"/>
                  </a:rPr>
                  <a:t>S</a:t>
                </a:r>
                <a:r>
                  <a:rPr kumimoji="0" lang="en-US" altLang="en-US" sz="2800" b="0" i="0" u="none" strike="noStrike" cap="none" normalizeH="0" baseline="30000" dirty="0">
                    <a:ln>
                      <a:noFill/>
                    </a:ln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ahoma" panose="020B0604030504040204" pitchFamily="34" charset="0"/>
                  </a:rPr>
                  <a:t>-2</a:t>
                </a:r>
                <a:r>
                  <a:rPr kumimoji="0" lang="en-US" altLang="en-US" sz="280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ahoma" panose="020B0604030504040204" pitchFamily="34" charset="0"/>
                  </a:rPr>
                  <a:t>]</a:t>
                </a:r>
                <a:endParaRPr lang="en-US" altLang="en-US" sz="2800" dirty="0">
                  <a:solidFill>
                    <a:schemeClr val="bg1"/>
                  </a:solidFill>
                </a:endParaRPr>
              </a:p>
              <a:p>
                <a:pPr marR="0" lvl="0" indent="8890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8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ahoma" panose="020B0604030504040204" pitchFamily="34" charset="0"/>
                  </a:rPr>
                  <a:t>	Other units:  </a:t>
                </a:r>
                <a:r>
                  <a:rPr kumimoji="0" lang="en-US" altLang="en-US" sz="280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ahoma" panose="020B0604030504040204" pitchFamily="34" charset="0"/>
                  </a:rPr>
                  <a:t>bar, atmosphere (atm), torr, mm of Hg, inches of Hg</a:t>
                </a:r>
              </a:p>
              <a:p>
                <a:pPr marL="0" marR="0" lvl="0" indent="45720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80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ahoma" panose="020B0604030504040204" pitchFamily="34" charset="0"/>
                  </a:rPr>
                  <a:t>	         </a:t>
                </a:r>
                <a:r>
                  <a:rPr lang="en-US" altLang="en-US" sz="2800" dirty="0">
                    <a:solidFill>
                      <a:schemeClr val="bg1"/>
                    </a:solidFill>
                    <a:ea typeface="Times New Roman" panose="02020603050405020304" pitchFamily="18" charset="0"/>
                    <a:cs typeface="Tahoma" panose="020B0604030504040204" pitchFamily="34" charset="0"/>
                  </a:rPr>
                  <a:t>	</a:t>
                </a:r>
                <a:r>
                  <a:rPr kumimoji="0" lang="en-US" altLang="en-US" sz="280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ahoma" panose="020B0604030504040204" pitchFamily="34" charset="0"/>
                  </a:rPr>
                  <a:t>1 atm = 1.01325 x 10</a:t>
                </a:r>
                <a:r>
                  <a:rPr kumimoji="0" lang="en-US" altLang="en-US" sz="2800" b="0" i="0" u="none" strike="noStrike" cap="none" normalizeH="0" baseline="30000" dirty="0">
                    <a:ln>
                      <a:noFill/>
                    </a:ln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ahoma" panose="020B0604030504040204" pitchFamily="34" charset="0"/>
                  </a:rPr>
                  <a:t>5</a:t>
                </a:r>
                <a:r>
                  <a:rPr kumimoji="0" lang="en-US" altLang="en-US" sz="280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ahoma" panose="020B0604030504040204" pitchFamily="34" charset="0"/>
                  </a:rPr>
                  <a:t>   Pa = 1.01325 bar</a:t>
                </a:r>
                <a:endParaRPr kumimoji="0" lang="en-US" altLang="en-US" sz="2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endParaRPr>
              </a:p>
              <a:p>
                <a:pPr marL="0" marR="0" lvl="0" indent="45720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80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ahoma" panose="020B0604030504040204" pitchFamily="34" charset="0"/>
                  </a:rPr>
                  <a:t>	     	1 atm = 76cm of Hg = 760mm of Hg = 760 torr</a:t>
                </a:r>
                <a:endParaRPr lang="en-US" altLang="en-US" sz="2800" dirty="0">
                  <a:solidFill>
                    <a:schemeClr val="bg1"/>
                  </a:solidFill>
                </a:endParaRPr>
              </a:p>
              <a:p>
                <a:pPr marR="0" lvl="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8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ahoma" panose="020B0604030504040204" pitchFamily="34" charset="0"/>
                  </a:rPr>
                  <a:t>Density : </a:t>
                </a:r>
                <a:r>
                  <a:rPr kumimoji="0" lang="en-US" altLang="en-US" sz="280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ahoma" panose="020B0604030504040204" pitchFamily="34" charset="0"/>
                  </a:rPr>
                  <a:t>Its amount of mass per unit volume </a:t>
                </a:r>
                <a:r>
                  <a:rPr lang="en-US" sz="2800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</a:rPr>
                  <a:t>d=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𝑉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</a:rPr>
                  <a:t>  </a:t>
                </a:r>
                <a:r>
                  <a:rPr lang="en-US" sz="2800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kgm</a:t>
                </a:r>
                <a:r>
                  <a:rPr lang="en-US" sz="2800" baseline="30000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-3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B1F6C01-BF43-6212-9671-982BA3C136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947" y="83575"/>
                <a:ext cx="10881853" cy="6824497"/>
              </a:xfrm>
              <a:prstGeom prst="rect">
                <a:avLst/>
              </a:prstGeom>
              <a:blipFill>
                <a:blip r:embed="rId3"/>
                <a:stretch>
                  <a:fillRect l="-2408" t="-2592" b="-35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24C5B11B-2236-8A87-2897-8BB649B614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5901479"/>
              </p:ext>
            </p:extLst>
          </p:nvPr>
        </p:nvGraphicFramePr>
        <p:xfrm>
          <a:off x="6898559" y="1830951"/>
          <a:ext cx="750938" cy="55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79294" imgH="281850" progId="Equation.DSMT4">
                  <p:embed/>
                </p:oleObj>
              </mc:Choice>
              <mc:Fallback>
                <p:oleObj name="Equation" r:id="rId4" imgW="379294" imgH="28185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98559" y="1830951"/>
                        <a:ext cx="750938" cy="559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61135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759542" y="1220531"/>
            <a:ext cx="10775232" cy="50881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hemistry</a:t>
            </a:r>
            <a:endParaRPr lang="en-IN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3727C9-CDC4-D6CB-B459-D9126DFA6A82}"/>
              </a:ext>
            </a:extLst>
          </p:cNvPr>
          <p:cNvSpPr txBox="1"/>
          <p:nvPr/>
        </p:nvSpPr>
        <p:spPr>
          <a:xfrm>
            <a:off x="410035" y="425252"/>
            <a:ext cx="11474246" cy="6678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92D05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Uncertainly in measurement: </a:t>
            </a:r>
            <a:r>
              <a:rPr lang="en-US" sz="2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Study of chemistry deals with experimental data as well as theoretical calculations. </a:t>
            </a:r>
            <a:br>
              <a:rPr lang="en-US" sz="2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	There </a:t>
            </a:r>
            <a:r>
              <a:rPr lang="en-US" sz="2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en-US" sz="2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meaningful way to handle the numbers. Conveniently and present data realistically with certainty to the extent possible. For that we are following </a:t>
            </a:r>
            <a:br>
              <a:rPr lang="en-US" sz="28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</a:br>
            <a:r>
              <a:rPr lang="en-US" sz="2800" b="1" dirty="0">
                <a:ln>
                  <a:solidFill>
                    <a:srgbClr val="00B050"/>
                  </a:solidFill>
                </a:ln>
                <a:solidFill>
                  <a:srgbClr val="92D050"/>
                </a:solidFill>
                <a:effectLst/>
                <a:ea typeface="Times New Roman" panose="02020603050405020304" pitchFamily="18" charset="0"/>
              </a:rPr>
              <a:t>1.   Scientific Notation:</a:t>
            </a:r>
            <a:r>
              <a:rPr lang="en-US" sz="2800" dirty="0">
                <a:ln>
                  <a:solidFill>
                    <a:srgbClr val="00B050"/>
                  </a:solidFill>
                </a:ln>
                <a:solidFill>
                  <a:srgbClr val="92D05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It is applicable for Avogadro’s No. </a:t>
            </a:r>
          </a:p>
          <a:p>
            <a:r>
              <a:rPr lang="en-US" sz="2800" dirty="0">
                <a:solidFill>
                  <a:schemeClr val="bg1"/>
                </a:solidFill>
                <a:ea typeface="Times New Roman" panose="02020603050405020304" pitchFamily="18" charset="0"/>
              </a:rPr>
              <a:t>      </a:t>
            </a:r>
            <a:r>
              <a:rPr lang="en-US" sz="2800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(6.022 x 10</a:t>
            </a:r>
            <a:r>
              <a:rPr lang="en-US" sz="2800" baseline="30000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23</a:t>
            </a:r>
            <a:r>
              <a:rPr lang="en-US" sz="2800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),    Planck’s constant (6.626 x 10</a:t>
            </a:r>
            <a:r>
              <a:rPr lang="en-US" sz="2800" baseline="30000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-34</a:t>
            </a:r>
            <a:r>
              <a:rPr lang="en-US" sz="2800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JS) mass of     </a:t>
            </a:r>
          </a:p>
          <a:p>
            <a:r>
              <a:rPr lang="en-US" sz="2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(9.1 x 10</a:t>
            </a:r>
            <a:r>
              <a:rPr lang="en-US" sz="2800" baseline="300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-31</a:t>
            </a:r>
            <a:r>
              <a:rPr lang="en-US" sz="2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kg) etc. </a:t>
            </a:r>
            <a:br>
              <a:rPr lang="en-US" sz="2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>
                  <a:solidFill>
                    <a:srgbClr val="00B050"/>
                  </a:solidFill>
                </a:ln>
                <a:solidFill>
                  <a:srgbClr val="92D05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2.   Significant figures:</a:t>
            </a:r>
            <a:r>
              <a:rPr lang="en-US" sz="2800" dirty="0">
                <a:ln>
                  <a:solidFill>
                    <a:srgbClr val="00B050"/>
                  </a:solidFill>
                </a:ln>
                <a:solidFill>
                  <a:srgbClr val="92D05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During measurements, we are considering precision </a:t>
            </a:r>
          </a:p>
          <a:p>
            <a:r>
              <a:rPr lang="en-US" sz="2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and accuracy.  Precision refers to the closeness of various </a:t>
            </a:r>
          </a:p>
          <a:p>
            <a:r>
              <a:rPr lang="en-US" sz="2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measurements  for the same quantity. Accuracy is the agreement of </a:t>
            </a:r>
          </a:p>
          <a:p>
            <a:r>
              <a:rPr lang="en-US" sz="2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particular value to the true value of the result. For example, if the </a:t>
            </a:r>
          </a:p>
          <a:p>
            <a:r>
              <a:rPr lang="en-US" sz="2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true value for the result of focal length of a convex Lense is 11 cm. </a:t>
            </a:r>
          </a:p>
          <a:p>
            <a:r>
              <a:rPr lang="en-US" sz="2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3 group of students reported as</a:t>
            </a:r>
            <a:br>
              <a:rPr lang="en-US" sz="2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800" dirty="0">
              <a:solidFill>
                <a:schemeClr val="bg1"/>
              </a:solidFill>
            </a:endParaRP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5068B8F1-0106-14B2-DA5A-198380C22C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7040372"/>
              </p:ext>
            </p:extLst>
          </p:nvPr>
        </p:nvGraphicFramePr>
        <p:xfrm>
          <a:off x="9524540" y="3277082"/>
          <a:ext cx="297886" cy="3038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2151" imgH="208173" progId="Equation.DSMT4">
                  <p:embed/>
                </p:oleObj>
              </mc:Choice>
              <mc:Fallback>
                <p:oleObj name="Equation" r:id="rId3" imgW="122151" imgH="20817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524540" y="3277082"/>
                        <a:ext cx="297886" cy="3038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1590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759542" y="1220531"/>
            <a:ext cx="10419735" cy="25648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638175" algn="l"/>
              </a:tabLst>
            </a:pPr>
            <a:r>
              <a:rPr lang="en-US" sz="18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Group I</a:t>
            </a:r>
            <a:r>
              <a:rPr lang="en-US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 </a:t>
            </a:r>
            <a:endParaRPr lang="en-IN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Group II </a:t>
            </a:r>
            <a:endParaRPr lang="en-IN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Group III </a:t>
            </a:r>
            <a:endParaRPr lang="en-IN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10.5</a:t>
            </a:r>
            <a:endParaRPr lang="en-IN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10.4</a:t>
            </a:r>
            <a:endParaRPr lang="en-IN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10.9</a:t>
            </a:r>
            <a:endParaRPr lang="en-IN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11.0</a:t>
            </a:r>
            <a:endParaRPr lang="en-IN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10.5</a:t>
            </a:r>
            <a:endParaRPr lang="en-IN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11.0</a:t>
            </a:r>
            <a:endParaRPr lang="en-IN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10.2</a:t>
            </a:r>
            <a:endParaRPr lang="en-IN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10.3</a:t>
            </a:r>
            <a:endParaRPr lang="en-IN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11.1</a:t>
            </a:r>
            <a:endParaRPr lang="en-IN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10.6</a:t>
            </a:r>
            <a:endParaRPr lang="en-IN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10.4</a:t>
            </a:r>
            <a:endParaRPr lang="en-IN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11.0</a:t>
            </a:r>
            <a:endParaRPr lang="en-IN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Avg; - 10.57</a:t>
            </a:r>
            <a:endParaRPr lang="en-IN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Avg: - 10.4</a:t>
            </a:r>
            <a:endParaRPr lang="en-IN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Avg: - 11.0</a:t>
            </a:r>
            <a:endParaRPr lang="en-IN" sz="1800" b="0" i="0" u="none" strike="noStrike" dirty="0">
              <a:effectLst/>
              <a:latin typeface="Arial" panose="020B0604020202020204" pitchFamily="34" charset="0"/>
            </a:endParaRPr>
          </a:p>
          <a:p>
            <a:pPr algn="ctr"/>
            <a:r>
              <a:rPr lang="en-US" sz="3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hemistry</a:t>
            </a:r>
            <a:endParaRPr lang="en-IN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28260DD-717B-5A6C-F24A-EF913FF611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584953"/>
              </p:ext>
            </p:extLst>
          </p:nvPr>
        </p:nvGraphicFramePr>
        <p:xfrm>
          <a:off x="2042358" y="546091"/>
          <a:ext cx="7333294" cy="38587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43929">
                  <a:extLst>
                    <a:ext uri="{9D8B030D-6E8A-4147-A177-3AD203B41FA5}">
                      <a16:colId xmlns:a16="http://schemas.microsoft.com/office/drawing/2014/main" val="3919006651"/>
                    </a:ext>
                  </a:extLst>
                </a:gridCol>
                <a:gridCol w="2443929">
                  <a:extLst>
                    <a:ext uri="{9D8B030D-6E8A-4147-A177-3AD203B41FA5}">
                      <a16:colId xmlns:a16="http://schemas.microsoft.com/office/drawing/2014/main" val="939590164"/>
                    </a:ext>
                  </a:extLst>
                </a:gridCol>
                <a:gridCol w="2445436">
                  <a:extLst>
                    <a:ext uri="{9D8B030D-6E8A-4147-A177-3AD203B41FA5}">
                      <a16:colId xmlns:a16="http://schemas.microsoft.com/office/drawing/2014/main" val="2491448055"/>
                    </a:ext>
                  </a:extLst>
                </a:gridCol>
              </a:tblGrid>
              <a:tr h="11116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38175" algn="l"/>
                        </a:tabLst>
                      </a:pPr>
                      <a:r>
                        <a:rPr lang="en-US" sz="2800" dirty="0">
                          <a:solidFill>
                            <a:srgbClr val="C00000"/>
                          </a:solidFill>
                          <a:effectLst/>
                        </a:rPr>
                        <a:t>Group I </a:t>
                      </a:r>
                      <a:endParaRPr lang="en-IN" sz="28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rgbClr val="C00000"/>
                          </a:solidFill>
                          <a:effectLst/>
                        </a:rPr>
                        <a:t>Group II </a:t>
                      </a:r>
                      <a:endParaRPr lang="en-IN" sz="28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rgbClr val="C00000"/>
                          </a:solidFill>
                          <a:effectLst/>
                        </a:rPr>
                        <a:t>Group III </a:t>
                      </a:r>
                      <a:endParaRPr lang="en-IN" sz="28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217925"/>
                  </a:ext>
                </a:extLst>
              </a:tr>
              <a:tr h="5494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10.5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10.4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10.9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4922183"/>
                  </a:ext>
                </a:extLst>
              </a:tr>
              <a:tr h="5494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11.0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10.5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11.0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655111"/>
                  </a:ext>
                </a:extLst>
              </a:tr>
              <a:tr h="5494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10.2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10.3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11.1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5506581"/>
                  </a:ext>
                </a:extLst>
              </a:tr>
              <a:tr h="5494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10.6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10.4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11.0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0385609"/>
                  </a:ext>
                </a:extLst>
              </a:tr>
              <a:tr h="5494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Avg; - 10.57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Avg: - 10.4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Avg: - 11.0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934720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CC488DE-2911-A3E9-42C7-6A4CEAAB4963}"/>
              </a:ext>
            </a:extLst>
          </p:cNvPr>
          <p:cNvSpPr txBox="1"/>
          <p:nvPr/>
        </p:nvSpPr>
        <p:spPr>
          <a:xfrm>
            <a:off x="2161867" y="4822801"/>
            <a:ext cx="761508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Group I – Values are not precise and accurate</a:t>
            </a:r>
            <a:br>
              <a:rPr lang="en-US" sz="2800" b="1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Group II – Values are precise but not accurate</a:t>
            </a:r>
            <a:br>
              <a:rPr lang="en-IN" sz="28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Group III – Values are both precise &amp; accurate</a:t>
            </a:r>
            <a:endParaRPr lang="en-IN" sz="2800" dirty="0">
              <a:solidFill>
                <a:schemeClr val="bg1"/>
              </a:solidFill>
            </a:endParaRP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6CB4FA29-6B36-E9A0-0A05-416C777BBC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2120942"/>
              </p:ext>
            </p:extLst>
          </p:nvPr>
        </p:nvGraphicFramePr>
        <p:xfrm>
          <a:off x="2476676" y="956335"/>
          <a:ext cx="1449330" cy="6463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11000" imgH="317160" progId="Equation.DSMT4">
                  <p:embed/>
                </p:oleObj>
              </mc:Choice>
              <mc:Fallback>
                <p:oleObj name="Equation" r:id="rId3" imgW="711000" imgH="317160" progId="Equation.DSMT4">
                  <p:embed/>
                  <p:pic>
                    <p:nvPicPr>
                      <p:cNvPr id="37" name="Object 36">
                        <a:extLst>
                          <a:ext uri="{FF2B5EF4-FFF2-40B4-BE49-F238E27FC236}">
                            <a16:creationId xmlns:a16="http://schemas.microsoft.com/office/drawing/2014/main" id="{113A6226-5297-BC12-86F8-5B62D3BE3EB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6676" y="956335"/>
                        <a:ext cx="1449330" cy="64632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A191AFD2-AAC9-9DC7-4275-65B0A318302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8919192"/>
              </p:ext>
            </p:extLst>
          </p:nvPr>
        </p:nvGraphicFramePr>
        <p:xfrm>
          <a:off x="4944115" y="1037901"/>
          <a:ext cx="1449330" cy="64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85366" imgH="306177" progId="Equation.DSMT4">
                  <p:embed/>
                </p:oleObj>
              </mc:Choice>
              <mc:Fallback>
                <p:oleObj name="Equation" r:id="rId5" imgW="685366" imgH="30617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44115" y="1037901"/>
                        <a:ext cx="1449330" cy="64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B67DD71B-2B24-BF6B-4D29-68172459EC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3233355"/>
              </p:ext>
            </p:extLst>
          </p:nvPr>
        </p:nvGraphicFramePr>
        <p:xfrm>
          <a:off x="7411554" y="1037901"/>
          <a:ext cx="1449330" cy="64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85366" imgH="306177" progId="Equation.DSMT4">
                  <p:embed/>
                </p:oleObj>
              </mc:Choice>
              <mc:Fallback>
                <p:oleObj name="Equation" r:id="rId7" imgW="685366" imgH="30617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411554" y="1037901"/>
                        <a:ext cx="1449330" cy="64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9E325EF-855A-7B3A-2F5A-111BD80E5D54}"/>
              </a:ext>
            </a:extLst>
          </p:cNvPr>
          <p:cNvCxnSpPr>
            <a:cxnSpLocks/>
          </p:cNvCxnSpPr>
          <p:nvPr/>
        </p:nvCxnSpPr>
        <p:spPr>
          <a:xfrm>
            <a:off x="4387141" y="442452"/>
            <a:ext cx="76422" cy="3918154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12C8166-11DC-658C-953B-DDBD89854B99}"/>
              </a:ext>
            </a:extLst>
          </p:cNvPr>
          <p:cNvCxnSpPr>
            <a:cxnSpLocks/>
          </p:cNvCxnSpPr>
          <p:nvPr/>
        </p:nvCxnSpPr>
        <p:spPr>
          <a:xfrm>
            <a:off x="2015541" y="442452"/>
            <a:ext cx="26817" cy="395387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57D1030-107E-3EC0-1727-9D3C12296D77}"/>
              </a:ext>
            </a:extLst>
          </p:cNvPr>
          <p:cNvCxnSpPr>
            <a:cxnSpLocks/>
          </p:cNvCxnSpPr>
          <p:nvPr/>
        </p:nvCxnSpPr>
        <p:spPr>
          <a:xfrm flipV="1">
            <a:off x="2015541" y="4316361"/>
            <a:ext cx="7333294" cy="4424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BCACEFA-E477-823D-FF6E-9392014DDBDE}"/>
              </a:ext>
            </a:extLst>
          </p:cNvPr>
          <p:cNvCxnSpPr>
            <a:cxnSpLocks/>
          </p:cNvCxnSpPr>
          <p:nvPr/>
        </p:nvCxnSpPr>
        <p:spPr>
          <a:xfrm>
            <a:off x="2015541" y="471949"/>
            <a:ext cx="7360111" cy="2073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30CDC63-48F0-7217-523E-4773A848DED6}"/>
              </a:ext>
            </a:extLst>
          </p:cNvPr>
          <p:cNvCxnSpPr>
            <a:cxnSpLocks/>
          </p:cNvCxnSpPr>
          <p:nvPr/>
        </p:nvCxnSpPr>
        <p:spPr>
          <a:xfrm flipV="1">
            <a:off x="9348835" y="492679"/>
            <a:ext cx="20113" cy="382368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7426D40-560C-C6EE-766B-AA2E9EB65D6E}"/>
              </a:ext>
            </a:extLst>
          </p:cNvPr>
          <p:cNvCxnSpPr/>
          <p:nvPr/>
        </p:nvCxnSpPr>
        <p:spPr>
          <a:xfrm>
            <a:off x="6872748" y="442452"/>
            <a:ext cx="68826" cy="38739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92C89CB-CB23-7A57-88A1-49B7381537A3}"/>
              </a:ext>
            </a:extLst>
          </p:cNvPr>
          <p:cNvCxnSpPr>
            <a:cxnSpLocks/>
          </p:cNvCxnSpPr>
          <p:nvPr/>
        </p:nvCxnSpPr>
        <p:spPr>
          <a:xfrm>
            <a:off x="2035654" y="1015846"/>
            <a:ext cx="7339998" cy="2205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4941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269465" y="609600"/>
            <a:ext cx="11324303" cy="5230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800" dirty="0">
                <a:ln>
                  <a:solidFill>
                    <a:srgbClr val="00B050"/>
                  </a:solidFill>
                </a:ln>
                <a:solidFill>
                  <a:srgbClr val="92D05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Significant figure</a:t>
            </a:r>
            <a:r>
              <a:rPr lang="en-US" sz="2800" dirty="0">
                <a:ln>
                  <a:solidFill>
                    <a:srgbClr val="00B050"/>
                  </a:solidFill>
                </a:ln>
                <a:solidFill>
                  <a:srgbClr val="92D05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800" dirty="0">
                <a:ln>
                  <a:solidFill>
                    <a:srgbClr val="00B050"/>
                  </a:solidFill>
                </a:ln>
                <a:solidFill>
                  <a:srgbClr val="92D05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 -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Are meaningful digits which are known with certainty. The uncertainty is indicated by  writing the certain digits and the last uncertain digit. Rules for finding the number of  significant figures.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All non-zero digits are significant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For example: - (</a:t>
            </a:r>
            <a:r>
              <a:rPr lang="en-US" sz="2800" dirty="0" err="1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) 473 cm, 3 significant figures	(ii) 0.72ml, 2 significant figures</a:t>
            </a:r>
          </a:p>
          <a:p>
            <a:pPr marL="457200" algn="just">
              <a:lnSpc>
                <a:spcPct val="107000"/>
              </a:lnSpc>
            </a:pPr>
            <a:endParaRPr lang="en-IN" sz="2800" dirty="0">
              <a:solidFill>
                <a:schemeClr val="bg1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8900" algn="just">
              <a:lnSpc>
                <a:spcPct val="107000"/>
              </a:lnSpc>
            </a:pPr>
            <a:r>
              <a:rPr lang="en-IN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Zero preceding to first non-zero digit are not significant. Such zero </a:t>
            </a:r>
          </a:p>
          <a:p>
            <a:pPr marL="88900" algn="just">
              <a:lnSpc>
                <a:spcPct val="107000"/>
              </a:lnSpc>
            </a:pPr>
            <a:r>
              <a:rPr lang="en-US" sz="2800" dirty="0">
                <a:solidFill>
                  <a:schemeClr val="bg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induces   the position of decimal point.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</a:pPr>
            <a:r>
              <a:rPr lang="en-US" sz="2800" b="1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Ex: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 0.03 has one significant figure 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0.0052 has two significant figures 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chemistry</a:t>
            </a:r>
            <a:endParaRPr lang="en-IN" sz="28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288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454742" y="483112"/>
            <a:ext cx="10990006" cy="54604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>
              <a:buAutoNum type="arabicPeriod" startAt="3"/>
            </a:pPr>
            <a:r>
              <a:rPr lang="en-US" sz="36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Zero between two non-zero digits are significant     </a:t>
            </a:r>
          </a:p>
          <a:p>
            <a:r>
              <a:rPr lang="en-US" sz="3600" b="1" dirty="0">
                <a:ln>
                  <a:solidFill>
                    <a:srgbClr val="00B050"/>
                  </a:solidFill>
                </a:ln>
                <a:solidFill>
                  <a:srgbClr val="92D05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3600" b="1" dirty="0">
                <a:ln>
                  <a:solidFill>
                    <a:srgbClr val="00B050"/>
                  </a:solidFill>
                </a:ln>
                <a:solidFill>
                  <a:srgbClr val="92D05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Ex:</a:t>
            </a:r>
            <a:r>
              <a:rPr lang="en-US" sz="3600" dirty="0">
                <a:ln>
                  <a:solidFill>
                    <a:srgbClr val="00B050"/>
                  </a:solidFill>
                </a:ln>
                <a:solidFill>
                  <a:srgbClr val="92D05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2.005 has </a:t>
            </a:r>
          </a:p>
          <a:p>
            <a:r>
              <a:rPr lang="en-US" sz="36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      four  significant figures</a:t>
            </a:r>
          </a:p>
          <a:p>
            <a:br>
              <a:rPr lang="en-IN" sz="36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36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4.    </a:t>
            </a:r>
            <a:r>
              <a:rPr lang="en-US" sz="36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Zero at the end or right of a number are significant provided they are </a:t>
            </a:r>
          </a:p>
          <a:p>
            <a:r>
              <a:rPr lang="en-US" sz="3600" dirty="0">
                <a:solidFill>
                  <a:schemeClr val="bg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36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on the right side of the decimal point otherwise not significant</a:t>
            </a:r>
            <a:br>
              <a:rPr lang="en-IN" sz="36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3600" dirty="0">
                <a:ln>
                  <a:solidFill>
                    <a:srgbClr val="00B050"/>
                  </a:solidFill>
                </a:ln>
                <a:solidFill>
                  <a:srgbClr val="92D05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en-US" sz="3600" b="1" dirty="0">
                <a:ln>
                  <a:solidFill>
                    <a:srgbClr val="00B050"/>
                  </a:solidFill>
                </a:ln>
                <a:solidFill>
                  <a:srgbClr val="92D05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Ex:</a:t>
            </a:r>
            <a:r>
              <a:rPr lang="en-US" sz="3600" dirty="0">
                <a:ln>
                  <a:solidFill>
                    <a:srgbClr val="00B050"/>
                  </a:solidFill>
                </a:ln>
                <a:solidFill>
                  <a:srgbClr val="92D05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600" dirty="0" err="1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6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)  0.200g has 3 significant figures	</a:t>
            </a:r>
          </a:p>
          <a:p>
            <a:r>
              <a:rPr lang="en-US" sz="3600" dirty="0">
                <a:solidFill>
                  <a:schemeClr val="bg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  </a:t>
            </a:r>
            <a:r>
              <a:rPr lang="en-US" sz="36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(ii) 100 has only one   significant figure</a:t>
            </a:r>
            <a:br>
              <a:rPr lang="en-US" sz="36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            (iii) 100.00 has five significant figure</a:t>
            </a:r>
          </a:p>
          <a:p>
            <a:br>
              <a:rPr lang="en-IN" sz="36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36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5.    </a:t>
            </a:r>
            <a:r>
              <a:rPr lang="en-US" sz="36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Exact numbers have infinite number of significant figures. </a:t>
            </a:r>
            <a:r>
              <a:rPr lang="en-US" sz="3600" b="1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EX:</a:t>
            </a:r>
            <a:r>
              <a:rPr lang="en-US" sz="36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2 balls, </a:t>
            </a:r>
          </a:p>
          <a:p>
            <a:r>
              <a:rPr lang="en-US" sz="3600" dirty="0">
                <a:solidFill>
                  <a:schemeClr val="bg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36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10 eggs</a:t>
            </a:r>
            <a:br>
              <a:rPr lang="en-IN" sz="36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36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en-US" sz="36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When number are written is scientific notation, the number of digits </a:t>
            </a:r>
          </a:p>
          <a:p>
            <a:r>
              <a:rPr lang="en-US" sz="3600" dirty="0">
                <a:solidFill>
                  <a:schemeClr val="bg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36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gives the number of significant figures </a:t>
            </a:r>
          </a:p>
          <a:p>
            <a:r>
              <a:rPr lang="en-US" sz="3600" b="1" dirty="0">
                <a:ln>
                  <a:solidFill>
                    <a:srgbClr val="00B050"/>
                  </a:solidFill>
                </a:ln>
                <a:solidFill>
                  <a:srgbClr val="92D05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      Ex:</a:t>
            </a:r>
            <a:r>
              <a:rPr lang="en-US" sz="3600" dirty="0">
                <a:ln>
                  <a:solidFill>
                    <a:srgbClr val="00B050"/>
                  </a:solidFill>
                </a:ln>
                <a:solidFill>
                  <a:srgbClr val="92D05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6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4.01 x 10</a:t>
            </a:r>
            <a:r>
              <a:rPr lang="en-US" sz="3600" baseline="300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has 3 significant figures</a:t>
            </a:r>
            <a:br>
              <a:rPr lang="en-IN" sz="36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6.022 x 10</a:t>
            </a:r>
            <a:r>
              <a:rPr lang="en-US" sz="3600" baseline="300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en-US" sz="36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has 4 significant figures</a:t>
            </a:r>
            <a:br>
              <a:rPr lang="en-IN" sz="36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9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hemistry</a:t>
            </a:r>
            <a:endParaRPr lang="en-IN" sz="36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28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475942" y="227473"/>
            <a:ext cx="10301749" cy="48361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14400" b="1" dirty="0">
                <a:ln>
                  <a:solidFill>
                    <a:srgbClr val="00B050"/>
                  </a:solidFill>
                </a:ln>
                <a:solidFill>
                  <a:srgbClr val="92D05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Laws of chemical combination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1200" b="1" dirty="0">
              <a:ln>
                <a:solidFill>
                  <a:srgbClr val="00B050"/>
                </a:solidFill>
              </a:ln>
              <a:solidFill>
                <a:srgbClr val="92D050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1200" b="1" dirty="0">
                <a:ln>
                  <a:solidFill>
                    <a:srgbClr val="00B050"/>
                  </a:solidFill>
                </a:ln>
                <a:solidFill>
                  <a:srgbClr val="92D050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Law of conservation of mass:</a:t>
            </a:r>
            <a:r>
              <a:rPr lang="en-US" sz="11200" dirty="0">
                <a:ln>
                  <a:solidFill>
                    <a:srgbClr val="00B050"/>
                  </a:solidFill>
                </a:ln>
                <a:solidFill>
                  <a:srgbClr val="92D050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b="1" dirty="0">
                <a:ln>
                  <a:solidFill>
                    <a:srgbClr val="00B050"/>
                  </a:solidFill>
                </a:ln>
                <a:solidFill>
                  <a:srgbClr val="92D050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Antoine Lavoisier </a:t>
            </a:r>
            <a:endParaRPr lang="en-IN" sz="11200" dirty="0">
              <a:ln>
                <a:solidFill>
                  <a:srgbClr val="00B050"/>
                </a:solidFill>
              </a:ln>
              <a:solidFill>
                <a:srgbClr val="92D050"/>
              </a:solidFill>
              <a:effectLst/>
              <a:latin typeface="C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indent="-285750" algn="l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1200" dirty="0">
                <a:solidFill>
                  <a:schemeClr val="bg1"/>
                </a:solidFill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12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atter can neither be created nor be destroyed. In a chemical reaction total mass of reactants should be equal to total mass of product</a:t>
            </a:r>
            <a:r>
              <a:rPr lang="en-US" sz="11200" dirty="0">
                <a:solidFill>
                  <a:schemeClr val="bg1"/>
                </a:solidFill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12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. To obey this law, we follow only balanced chemical equations.</a:t>
            </a:r>
          </a:p>
          <a:p>
            <a:pPr indent="457200" algn="l">
              <a:lnSpc>
                <a:spcPct val="100000"/>
              </a:lnSpc>
              <a:spcBef>
                <a:spcPts val="0"/>
              </a:spcBef>
            </a:pPr>
            <a:r>
              <a:rPr lang="en-US" sz="11200" dirty="0">
                <a:solidFill>
                  <a:schemeClr val="bg1"/>
                </a:solidFill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12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2SO</a:t>
            </a:r>
            <a:r>
              <a:rPr lang="en-US" sz="11200" baseline="-25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12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      +	 O</a:t>
            </a:r>
            <a:r>
              <a:rPr lang="en-US" sz="11200" baseline="-25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12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 		2SO</a:t>
            </a:r>
            <a:r>
              <a:rPr lang="en-US" sz="11200" baseline="-250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12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endParaRPr lang="en-IN" sz="11200" dirty="0">
              <a:solidFill>
                <a:schemeClr val="bg1"/>
              </a:solidFill>
              <a:effectLst/>
              <a:latin typeface="C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l">
              <a:lnSpc>
                <a:spcPct val="100000"/>
              </a:lnSpc>
              <a:spcBef>
                <a:spcPts val="0"/>
              </a:spcBef>
            </a:pPr>
            <a:r>
              <a:rPr lang="en-US" sz="112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2 x (32 + 32) g   	32g 		2 x (32+48) = 2 x 80 = 160g</a:t>
            </a:r>
            <a:endParaRPr lang="en-IN" sz="11200" dirty="0">
              <a:solidFill>
                <a:schemeClr val="bg1"/>
              </a:solidFill>
              <a:effectLst/>
              <a:latin typeface="C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l">
              <a:lnSpc>
                <a:spcPct val="100000"/>
              </a:lnSpc>
              <a:spcBef>
                <a:spcPts val="0"/>
              </a:spcBef>
            </a:pPr>
            <a:r>
              <a:rPr lang="en-US" sz="112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	128g		32g</a:t>
            </a:r>
          </a:p>
          <a:p>
            <a:pPr indent="457200" algn="l">
              <a:lnSpc>
                <a:spcPct val="160000"/>
              </a:lnSpc>
              <a:spcBef>
                <a:spcPts val="0"/>
              </a:spcBef>
            </a:pPr>
            <a:r>
              <a:rPr lang="en-US" sz="11200" dirty="0">
                <a:solidFill>
                  <a:schemeClr val="bg1"/>
                </a:solidFill>
                <a:effectLst/>
                <a:latin typeface="Clibri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160g</a:t>
            </a:r>
            <a:endParaRPr lang="en-IN" sz="11200" dirty="0">
              <a:solidFill>
                <a:schemeClr val="bg1"/>
              </a:solidFill>
              <a:latin typeface="Clibri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E42E8E5B-0FD0-560E-458B-ACC161CC9095}"/>
              </a:ext>
            </a:extLst>
          </p:cNvPr>
          <p:cNvCxnSpPr/>
          <p:nvPr/>
        </p:nvCxnSpPr>
        <p:spPr>
          <a:xfrm>
            <a:off x="3938424" y="3128019"/>
            <a:ext cx="67627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F9AFE5B-BB8A-313B-9943-FF58CC01D736}"/>
              </a:ext>
            </a:extLst>
          </p:cNvPr>
          <p:cNvCxnSpPr>
            <a:cxnSpLocks/>
          </p:cNvCxnSpPr>
          <p:nvPr/>
        </p:nvCxnSpPr>
        <p:spPr>
          <a:xfrm flipH="1">
            <a:off x="2802337" y="3896146"/>
            <a:ext cx="284992" cy="383842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2AF4D4E-A015-6387-B294-29E4BF622245}"/>
              </a:ext>
            </a:extLst>
          </p:cNvPr>
          <p:cNvCxnSpPr>
            <a:cxnSpLocks/>
          </p:cNvCxnSpPr>
          <p:nvPr/>
        </p:nvCxnSpPr>
        <p:spPr>
          <a:xfrm>
            <a:off x="2259730" y="3896146"/>
            <a:ext cx="554898" cy="383842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60826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261168" y="322669"/>
            <a:ext cx="10426497" cy="28433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Law of definite or constant proportions – Joseph Proust: </a:t>
            </a:r>
            <a:br>
              <a:rPr lang="en-US" sz="3600" b="1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 law states that a given compound always contains same elements combined in same fixed proportion by mass. For example, CO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can be prepared by using various methods but in all the cases CO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obtained contain only one C and two oxygen atoms combined in the ratio of 12: 32 is 3 : 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605C76-AEDB-C961-271E-C689B87F3F97}"/>
              </a:ext>
            </a:extLst>
          </p:cNvPr>
          <p:cNvSpPr txBox="1">
            <a:spLocks/>
          </p:cNvSpPr>
          <p:nvPr/>
        </p:nvSpPr>
        <p:spPr>
          <a:xfrm>
            <a:off x="339367" y="2833486"/>
            <a:ext cx="10696575" cy="37018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92D05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Law of multiple proportion – John Dalton</a:t>
            </a:r>
            <a:br>
              <a:rPr lang="en-IN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Two elements combined to form more than one compound, the different mass of one of the element that combined with a fixed mass of the other element is in the ratio of simple whole numbers.</a:t>
            </a:r>
            <a:br>
              <a:rPr lang="en-US" sz="24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		    CO		C – fixed difference in mass ratio of oxygen is </a:t>
            </a:r>
            <a:br>
              <a:rPr lang="en-US" sz="2400" dirty="0">
                <a:solidFill>
                  <a:schemeClr val="bg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sz="24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C + O</a:t>
            </a:r>
            <a:r>
              <a:rPr lang="en-US" sz="2400" baseline="-250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2 	 		</a:t>
            </a:r>
            <a:r>
              <a:rPr lang="en-US" sz="24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16</a:t>
            </a:r>
            <a:r>
              <a:rPr lang="en-US" sz="2400" baseline="-250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 : 32  is 1: 2</a:t>
            </a:r>
            <a:br>
              <a:rPr lang="en-IN" sz="24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     CO</a:t>
            </a:r>
            <a:r>
              <a:rPr lang="en-US" sz="2400" baseline="-250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br>
              <a:rPr lang="en-IN" sz="24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400" dirty="0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US" sz="24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 pairs that illustrate law of multiple proportion are    </a:t>
            </a:r>
            <a:br>
              <a:rPr lang="en-US" sz="24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1. Cu</a:t>
            </a:r>
            <a:r>
              <a:rPr lang="en-US" sz="2400" baseline="-250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 &amp; </a:t>
            </a:r>
            <a:r>
              <a:rPr lang="en-US" sz="2400" dirty="0" err="1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CuO</a:t>
            </a:r>
            <a:r>
              <a:rPr lang="en-US" sz="24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         2. </a:t>
            </a:r>
            <a:r>
              <a:rPr lang="en-US" sz="2400" dirty="0" err="1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PbO</a:t>
            </a:r>
            <a:r>
              <a:rPr lang="en-US" sz="24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&amp; PbO</a:t>
            </a:r>
            <a:r>
              <a:rPr lang="en-US" sz="2400" baseline="-250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 3. SnCl</a:t>
            </a:r>
            <a:r>
              <a:rPr lang="en-US" sz="2400" baseline="-250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&amp; SnCl</a:t>
            </a:r>
            <a:r>
              <a:rPr lang="en-US" sz="2400" baseline="-250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etc.</a:t>
            </a:r>
            <a:endParaRPr lang="en-IN" sz="2800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B602B65-19DB-2CB2-60EE-630A96A1D285}"/>
              </a:ext>
            </a:extLst>
          </p:cNvPr>
          <p:cNvCxnSpPr>
            <a:cxnSpLocks/>
          </p:cNvCxnSpPr>
          <p:nvPr/>
        </p:nvCxnSpPr>
        <p:spPr>
          <a:xfrm flipH="1">
            <a:off x="1923861" y="4871604"/>
            <a:ext cx="523875" cy="25717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450CA36-013B-D0F8-7054-7BD621C70DA3}"/>
              </a:ext>
            </a:extLst>
          </p:cNvPr>
          <p:cNvCxnSpPr>
            <a:cxnSpLocks/>
          </p:cNvCxnSpPr>
          <p:nvPr/>
        </p:nvCxnSpPr>
        <p:spPr>
          <a:xfrm flipH="1" flipV="1">
            <a:off x="1934580" y="5119834"/>
            <a:ext cx="523875" cy="281666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55856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itle 1">
                <a:extLst>
                  <a:ext uri="{FF2B5EF4-FFF2-40B4-BE49-F238E27FC236}">
                    <a16:creationId xmlns:a16="http://schemas.microsoft.com/office/drawing/2014/main" id="{E935A32F-A71A-B85B-4C39-247D0C1E283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9542" y="668594"/>
                <a:ext cx="10262419" cy="5824281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3600" b="1" dirty="0">
                    <a:ln w="6600">
                      <a:solidFill>
                        <a:srgbClr val="00B050"/>
                      </a:solidFill>
                      <a:prstDash val="solid"/>
                    </a:ln>
                    <a:solidFill>
                      <a:srgbClr val="92D050"/>
                    </a:solidFill>
                    <a:effectLst>
                      <a:outerShdw dist="38100" dir="2700000" algn="tl" rotWithShape="0">
                        <a:schemeClr val="accent2"/>
                      </a:outerShdw>
                    </a:effectLst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4. Gay – </a:t>
                </a:r>
                <a:r>
                  <a:rPr lang="en-US" sz="3600" b="1" dirty="0" err="1">
                    <a:ln w="6600">
                      <a:solidFill>
                        <a:srgbClr val="00B050"/>
                      </a:solidFill>
                      <a:prstDash val="solid"/>
                    </a:ln>
                    <a:solidFill>
                      <a:srgbClr val="92D050"/>
                    </a:solidFill>
                    <a:effectLst>
                      <a:outerShdw dist="38100" dir="2700000" algn="tl" rotWithShape="0">
                        <a:schemeClr val="accent2"/>
                      </a:outerShdw>
                    </a:effectLst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Lussac’s</a:t>
                </a:r>
                <a:r>
                  <a:rPr lang="en-US" sz="3600" b="1" dirty="0">
                    <a:ln w="6600">
                      <a:solidFill>
                        <a:srgbClr val="00B050"/>
                      </a:solidFill>
                      <a:prstDash val="solid"/>
                    </a:ln>
                    <a:solidFill>
                      <a:srgbClr val="92D050"/>
                    </a:solidFill>
                    <a:effectLst>
                      <a:outerShdw dist="38100" dir="2700000" algn="tl" rotWithShape="0">
                        <a:schemeClr val="accent2"/>
                      </a:outerShdw>
                    </a:effectLst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law of Gaseous volumes</a:t>
                </a:r>
              </a:p>
              <a:p>
                <a:r>
                  <a:rPr lang="en-US" sz="3600" b="1" dirty="0">
                    <a:ln w="6600">
                      <a:solidFill>
                        <a:srgbClr val="00B050"/>
                      </a:solidFill>
                      <a:prstDash val="solid"/>
                    </a:ln>
                    <a:solidFill>
                      <a:srgbClr val="92D050"/>
                    </a:solidFill>
                    <a:effectLst>
                      <a:outerShdw dist="38100" dir="2700000" algn="tl" rotWithShape="0">
                        <a:schemeClr val="accent2"/>
                      </a:outerShdw>
                    </a:effectLst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	 </a:t>
                </a:r>
                <a:r>
                  <a:rPr lang="en-US" sz="2800" dirty="0">
                    <a:solidFill>
                      <a:schemeClr val="bg1"/>
                    </a:solidFill>
                    <a:effectLst/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When gases combined to form gaseous products, there exist a simple whole number ratio between the gaseous reactants and products at constant temperature &amp; pressure</a:t>
                </a:r>
                <a:br>
                  <a:rPr lang="en-US" sz="2800" dirty="0">
                    <a:solidFill>
                      <a:schemeClr val="bg1"/>
                    </a:solidFill>
                    <a:effectLst/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</a:br>
                <a:br>
                  <a:rPr lang="en-IN" sz="2800" baseline="-25000" dirty="0">
                    <a:solidFill>
                      <a:schemeClr val="bg1"/>
                    </a:solidFill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</a:br>
                <a:r>
                  <a:rPr lang="en-IN" sz="2800" baseline="-25000" dirty="0">
                    <a:solidFill>
                      <a:schemeClr val="bg1"/>
                    </a:solidFill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                                      </a:t>
                </a:r>
                <a:r>
                  <a:rPr lang="en-US" sz="2800" dirty="0">
                    <a:solidFill>
                      <a:schemeClr val="bg1"/>
                    </a:solidFill>
                    <a:effectLst/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sz="2800" baseline="-25000" dirty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2(g)</a:t>
                </a:r>
                <a:r>
                  <a:rPr lang="en-US" sz="2800" dirty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+ CI</a:t>
                </a:r>
                <a:r>
                  <a:rPr lang="en-US" sz="2800" baseline="-25000" dirty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2(g)</a:t>
                </a:r>
                <a:r>
                  <a:rPr lang="en-US" sz="2800" dirty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      2HCI</a:t>
                </a:r>
                <a:r>
                  <a:rPr lang="en-US" sz="2800" baseline="-25000" dirty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(g)</a:t>
                </a:r>
                <a:br>
                  <a:rPr lang="en-US" sz="2800" baseline="-25000" dirty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US" sz="2800" baseline="-25000" dirty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r>
                  <a:rPr lang="en-US" sz="2800" dirty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ratio 1:1:2     </a:t>
                </a:r>
                <a:br>
                  <a:rPr lang="en-US" sz="2800" dirty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US" sz="2800" dirty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N</a:t>
                </a:r>
                <a:r>
                  <a:rPr lang="en-US" sz="2800" baseline="-25000" dirty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2(g)</a:t>
                </a:r>
                <a:r>
                  <a:rPr lang="en-US" sz="2800" dirty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+ 3H</a:t>
                </a:r>
                <a:r>
                  <a:rPr lang="en-US" sz="2800" baseline="-25000" dirty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2(g)</a:t>
                </a:r>
                <a:r>
                  <a:rPr lang="en-US" sz="2800" dirty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     2NH</a:t>
                </a:r>
                <a:r>
                  <a:rPr lang="en-US" sz="2800" baseline="-25000" dirty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3(g),       </a:t>
                </a:r>
                <a:br>
                  <a:rPr lang="en-US" sz="2800" dirty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US" sz="2800" dirty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 ratio 1:3:2</a:t>
                </a:r>
                <a:r>
                  <a:rPr lang="en-US" sz="2800" dirty="0">
                    <a:solidFill>
                      <a:schemeClr val="bg1"/>
                    </a:solidFill>
                    <a:effectLst/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br>
                  <a:rPr lang="en-IN" sz="2800" dirty="0">
                    <a:solidFill>
                      <a:schemeClr val="bg1"/>
                    </a:solidFill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</a:br>
                <a:r>
                  <a:rPr lang="en-IN" sz="3600" b="1" dirty="0">
                    <a:ln w="6600">
                      <a:solidFill>
                        <a:srgbClr val="00B050"/>
                      </a:solidFill>
                      <a:prstDash val="solid"/>
                    </a:ln>
                    <a:solidFill>
                      <a:srgbClr val="92D050"/>
                    </a:solidFill>
                    <a:effectLst>
                      <a:outerShdw dist="38100" dir="2700000" algn="tl" rotWithShape="0">
                        <a:schemeClr val="accent2"/>
                      </a:outerShdw>
                    </a:effectLst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5. </a:t>
                </a:r>
                <a:r>
                  <a:rPr lang="en-US" sz="3600" b="1" dirty="0">
                    <a:ln w="6600">
                      <a:solidFill>
                        <a:srgbClr val="00B050"/>
                      </a:solidFill>
                      <a:prstDash val="solid"/>
                    </a:ln>
                    <a:solidFill>
                      <a:srgbClr val="92D050"/>
                    </a:solidFill>
                    <a:effectLst>
                      <a:outerShdw dist="38100" dir="2700000" algn="tl" rotWithShape="0">
                        <a:schemeClr val="accent2"/>
                      </a:outerShdw>
                    </a:effectLst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Avogadro’s Law: </a:t>
                </a:r>
                <a:r>
                  <a:rPr lang="en-US" sz="2800" dirty="0">
                    <a:solidFill>
                      <a:schemeClr val="bg1"/>
                    </a:solidFill>
                    <a:effectLst/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The law states that equal volume of all gases under the same conditions of temperature and pressure contains </a:t>
                </a:r>
                <a:r>
                  <a:rPr lang="en-US" sz="2800" dirty="0">
                    <a:solidFill>
                      <a:schemeClr val="bg1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equal </a:t>
                </a:r>
                <a:br>
                  <a:rPr lang="en-US" sz="2800" dirty="0">
                    <a:solidFill>
                      <a:schemeClr val="bg1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</a:br>
                <a:r>
                  <a:rPr lang="en-US" sz="2800" dirty="0">
                    <a:solidFill>
                      <a:schemeClr val="bg1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number of molecules </a:t>
                </a:r>
                <a:r>
                  <a:rPr lang="en-US" sz="2800" dirty="0" err="1">
                    <a:solidFill>
                      <a:schemeClr val="bg1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ie</a:t>
                </a:r>
                <a:r>
                  <a:rPr lang="en-US" sz="2800" dirty="0">
                    <a:solidFill>
                      <a:schemeClr val="bg1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, v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2800" dirty="0">
                    <a:solidFill>
                      <a:schemeClr val="bg1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n 		 and also  	</a:t>
                </a:r>
                <a:br>
                  <a:rPr lang="en-IN" sz="2800" dirty="0">
                    <a:solidFill>
                      <a:schemeClr val="bg1"/>
                    </a:solidFill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</a:br>
                <a:endParaRPr lang="en-IN" sz="2800" dirty="0">
                  <a:solidFill>
                    <a:schemeClr val="bg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9" name="Title 1">
                <a:extLst>
                  <a:ext uri="{FF2B5EF4-FFF2-40B4-BE49-F238E27FC236}">
                    <a16:creationId xmlns:a16="http://schemas.microsoft.com/office/drawing/2014/main" id="{E935A32F-A71A-B85B-4C39-247D0C1E28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542" y="668594"/>
                <a:ext cx="10262419" cy="5824281"/>
              </a:xfrm>
              <a:prstGeom prst="rect">
                <a:avLst/>
              </a:prstGeom>
              <a:blipFill>
                <a:blip r:embed="rId3"/>
                <a:stretch>
                  <a:fillRect l="-1248" r="-124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53D1449C-40FB-A9C8-B41B-E6C3C0C858FE}"/>
              </a:ext>
            </a:extLst>
          </p:cNvPr>
          <p:cNvCxnSpPr>
            <a:cxnSpLocks/>
          </p:cNvCxnSpPr>
          <p:nvPr/>
        </p:nvCxnSpPr>
        <p:spPr>
          <a:xfrm>
            <a:off x="5205635" y="2883502"/>
            <a:ext cx="89036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403E102-68EF-7990-EFAE-91518B49C989}"/>
              </a:ext>
            </a:extLst>
          </p:cNvPr>
          <p:cNvCxnSpPr>
            <a:cxnSpLocks/>
          </p:cNvCxnSpPr>
          <p:nvPr/>
        </p:nvCxnSpPr>
        <p:spPr>
          <a:xfrm>
            <a:off x="5205635" y="3741174"/>
            <a:ext cx="89036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5B0F100D-1252-B655-1653-DCE79E69C4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9875294"/>
              </p:ext>
            </p:extLst>
          </p:nvPr>
        </p:nvGraphicFramePr>
        <p:xfrm>
          <a:off x="5313790" y="5410200"/>
          <a:ext cx="890365" cy="9233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14285" imgH="533464" progId="Equation.DSMT4">
                  <p:embed/>
                </p:oleObj>
              </mc:Choice>
              <mc:Fallback>
                <p:oleObj name="Equation" r:id="rId4" imgW="514285" imgH="53346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13790" y="5410200"/>
                        <a:ext cx="890365" cy="9233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482E8640-5B3D-77DA-EB89-8FE9E26610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1780728"/>
              </p:ext>
            </p:extLst>
          </p:nvPr>
        </p:nvGraphicFramePr>
        <p:xfrm>
          <a:off x="7734369" y="5235960"/>
          <a:ext cx="1232651" cy="1072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79294" imgH="330852" progId="Equation.DSMT4">
                  <p:embed/>
                </p:oleObj>
              </mc:Choice>
              <mc:Fallback>
                <p:oleObj name="Equation" r:id="rId6" imgW="379294" imgH="33085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734369" y="5235960"/>
                        <a:ext cx="1232651" cy="10727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689174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665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36DC67A-EF0C-79A0-D508-A281B7065EFD}"/>
              </a:ext>
            </a:extLst>
          </p:cNvPr>
          <p:cNvSpPr txBox="1"/>
          <p:nvPr/>
        </p:nvSpPr>
        <p:spPr>
          <a:xfrm>
            <a:off x="807244" y="3786566"/>
            <a:ext cx="1027747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4.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Chemical equation is balanced according to the law of 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1.	Multiple proportion		2. Reciprocal proportion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3.	Conservation of mass		4. Definite proportions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900D0B-E024-92F6-591B-DCC6549C984E}"/>
              </a:ext>
            </a:extLst>
          </p:cNvPr>
          <p:cNvSpPr txBox="1"/>
          <p:nvPr/>
        </p:nvSpPr>
        <p:spPr>
          <a:xfrm>
            <a:off x="807244" y="997291"/>
            <a:ext cx="1057751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3. </a:t>
            </a:r>
            <a:r>
              <a:rPr lang="en-US" sz="2800" dirty="0">
                <a:solidFill>
                  <a:srgbClr val="FFFF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Which of the following pairs of substance illustrate the law of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multiple proportions 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en-US" sz="28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1. CO and CO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				2. H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O and D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O	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en-US" sz="28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3. NaCl and </a:t>
            </a:r>
            <a:r>
              <a:rPr lang="en-US" sz="2800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NaBr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	          		 4. MgO and Mg(OH)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578953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4A23B1-09FC-71F9-53E6-2559B70F9966}"/>
              </a:ext>
            </a:extLst>
          </p:cNvPr>
          <p:cNvSpPr txBox="1"/>
          <p:nvPr/>
        </p:nvSpPr>
        <p:spPr>
          <a:xfrm>
            <a:off x="838199" y="528846"/>
            <a:ext cx="933450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5.  </a:t>
            </a:r>
            <a: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The law of multiple proportions is illustrated by the </a:t>
            </a:r>
          </a:p>
          <a:p>
            <a: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       two   compounds</a:t>
            </a:r>
            <a:b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      1.	Sodium chloride and sodium bromide		</a:t>
            </a:r>
            <a:b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      2. 	Ordinary water and heavy water</a:t>
            </a:r>
            <a:b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      3.	Caustic soda and caustic potash		</a:t>
            </a:r>
            <a:b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      4. 	Sulphur dioxide and </a:t>
            </a:r>
            <a:r>
              <a:rPr lang="en-US" sz="2800" dirty="0" err="1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sulphur</a:t>
            </a:r>
            <a: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 trioxide</a:t>
            </a:r>
            <a:endParaRPr lang="en-IN" sz="2800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9EAA277-AA17-67B5-491E-CC1B3C7A83BA}"/>
              </a:ext>
            </a:extLst>
          </p:cNvPr>
          <p:cNvSpPr txBox="1">
            <a:spLocks/>
          </p:cNvSpPr>
          <p:nvPr/>
        </p:nvSpPr>
        <p:spPr>
          <a:xfrm>
            <a:off x="657226" y="3743837"/>
            <a:ext cx="10419735" cy="25648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FFFF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6.   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Number of molecules in 100 ml of each of O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2,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NH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and CO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at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STP are 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1. In the order CO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&lt; O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&lt; NH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2. In the order NH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&lt; O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&lt; CO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b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   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3. The same				    4. NH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= CO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&lt; O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b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IN" sz="2800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0055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318624" y="575187"/>
            <a:ext cx="10960510" cy="58256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600" b="1" u="sng" dirty="0">
                <a:solidFill>
                  <a:srgbClr val="92D05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Dalton’s Atomic Theory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4375" lvl="0" indent="-342900" algn="l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All matter is made up of minute indivisible particles called atoms.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4375" lvl="0" indent="-342900" algn="l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Atoms of same elements having same properties like mass, size etc.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4375" lvl="0" indent="-342900" algn="l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Atoms of different elements having different properties like size, mass etc.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4375" lvl="0" indent="-342900" algn="l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Atoms can neither be created nor be destroyed.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4375" lvl="0" indent="-342900" algn="l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Atoms are the smallest particles that can take part in chemical reactions.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4375" lvl="0" indent="-34290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Atoms of the same elements combine together to form simple molecules (H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N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etc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 and atoms of different elements combined together to form compound molecules. (H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O, NH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NO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etc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chemistry</a:t>
            </a:r>
            <a:endParaRPr lang="en-IN" sz="28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6509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503903" y="492944"/>
            <a:ext cx="10775232" cy="4993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u="sng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Demerits:</a:t>
            </a:r>
          </a:p>
          <a:p>
            <a:br>
              <a:rPr lang="en-US" sz="3600" b="1" u="sng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ln w="0"/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According to Dalton’s theory </a:t>
            </a:r>
            <a:br>
              <a:rPr lang="en-IN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IN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Atoms are indivisible but now a days atoms consists of sub </a:t>
            </a: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atomic    particles like protons, electrons and neutrons - atoms </a:t>
            </a: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are   divisible.</a:t>
            </a:r>
            <a:br>
              <a:rPr lang="en-IN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II.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Atoms of same elements having same properties but after </a:t>
            </a: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the discovery of isotopes atoms of same element having </a:t>
            </a: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different property.</a:t>
            </a:r>
            <a:br>
              <a:rPr lang="en-IN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III.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Atoms of different element having different properties but after </a:t>
            </a: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the discovery of isobars atoms of different elements having</a:t>
            </a: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same property</a:t>
            </a:r>
            <a:endParaRPr lang="en-IN" sz="2800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082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643090" y="92228"/>
            <a:ext cx="11442290" cy="4882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3600" b="1" u="sng" dirty="0">
                <a:solidFill>
                  <a:srgbClr val="92D05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Atomic mass - Relative atomic mass:</a:t>
            </a:r>
            <a:br>
              <a:rPr lang="en-IN" sz="3600" u="sng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It is the mass of an atom that related to 1/12 the mass of a C-12 atom. It is expressed in atomic mass unit (amu)</a:t>
            </a:r>
            <a:br>
              <a:rPr lang="en-IN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1 amu = 						</a:t>
            </a: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In terms of amu, the mass of hydrogen atom (mass of an atom of hydrogen </a:t>
            </a: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= 1.6736 x 10</a:t>
            </a:r>
            <a:r>
              <a:rPr lang="en-US" sz="2800" baseline="30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-24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 g) </a:t>
            </a: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Now a days amu has been replaced by ‘u’ – unified mass.</a:t>
            </a:r>
            <a:endParaRPr lang="en-IN" sz="2800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F85177D5-6C45-819E-AE72-FE2CE355BB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2231263"/>
              </p:ext>
            </p:extLst>
          </p:nvPr>
        </p:nvGraphicFramePr>
        <p:xfrm>
          <a:off x="1658789" y="2537971"/>
          <a:ext cx="2973740" cy="7085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85365" imgH="306177" progId="Equation.DSMT4">
                  <p:embed/>
                </p:oleObj>
              </mc:Choice>
              <mc:Fallback>
                <p:oleObj name="Equation" r:id="rId3" imgW="1285365" imgH="30617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58789" y="2537971"/>
                        <a:ext cx="2973740" cy="7085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61B2D75C-361B-624F-12A9-D518EBBC64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4674061"/>
              </p:ext>
            </p:extLst>
          </p:nvPr>
        </p:nvGraphicFramePr>
        <p:xfrm>
          <a:off x="4948487" y="2382007"/>
          <a:ext cx="5584724" cy="7723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387157" imgH="330852" progId="Equation.DSMT4">
                  <p:embed/>
                </p:oleObj>
              </mc:Choice>
              <mc:Fallback>
                <p:oleObj name="Equation" r:id="rId5" imgW="2387157" imgH="33085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48487" y="2382007"/>
                        <a:ext cx="5584724" cy="7723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99AF55D-3387-A7DF-9D24-DEADE6BBBE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8469025"/>
              </p:ext>
            </p:extLst>
          </p:nvPr>
        </p:nvGraphicFramePr>
        <p:xfrm>
          <a:off x="3770572" y="3657420"/>
          <a:ext cx="4650855" cy="8594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914514" imgH="428509" progId="Equation.DSMT4">
                  <p:embed/>
                </p:oleObj>
              </mc:Choice>
              <mc:Fallback>
                <p:oleObj name="Equation" r:id="rId7" imgW="1914514" imgH="428509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70572" y="3657420"/>
                        <a:ext cx="4650855" cy="8594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4F59EF4-72B3-7CDB-C437-BEAD3FBF8C3F}"/>
              </a:ext>
            </a:extLst>
          </p:cNvPr>
          <p:cNvSpPr txBox="1"/>
          <p:nvPr/>
        </p:nvSpPr>
        <p:spPr>
          <a:xfrm>
            <a:off x="643090" y="4960298"/>
            <a:ext cx="93437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5. I amu is equal to </a:t>
            </a:r>
            <a:br>
              <a:rPr lang="en-US" sz="24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       1. 			                                       	       2.  		  </a:t>
            </a:r>
            <a:br>
              <a:rPr lang="en-US" sz="24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4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       3. 1 g of H</a:t>
            </a:r>
            <a:r>
              <a:rPr lang="en-US" sz="2400" baseline="-25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4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                   4. 1.66 x 10 </a:t>
            </a:r>
            <a:r>
              <a:rPr lang="en-US" sz="2400" baseline="30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-23</a:t>
            </a:r>
            <a:r>
              <a:rPr lang="en-US" sz="24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 kg </a:t>
            </a:r>
            <a:endParaRPr lang="en-IN" dirty="0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E3029B8A-66B8-099E-8D64-A45395F0D16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297992"/>
              </p:ext>
            </p:extLst>
          </p:nvPr>
        </p:nvGraphicFramePr>
        <p:xfrm>
          <a:off x="1492404" y="5312570"/>
          <a:ext cx="1425575" cy="66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424940" imgH="661547" progId="Equation.DSMT4">
                  <p:embed/>
                </p:oleObj>
              </mc:Choice>
              <mc:Fallback>
                <p:oleObj name="Equation" r:id="rId9" imgW="1424940" imgH="66154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492404" y="5312570"/>
                        <a:ext cx="1425575" cy="661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743056BE-893B-B9C2-86A3-BEBB4BA936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0069307"/>
              </p:ext>
            </p:extLst>
          </p:nvPr>
        </p:nvGraphicFramePr>
        <p:xfrm>
          <a:off x="7006732" y="5238353"/>
          <a:ext cx="1579563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578949" imgH="721032" progId="Equation.DSMT4">
                  <p:embed/>
                </p:oleObj>
              </mc:Choice>
              <mc:Fallback>
                <p:oleObj name="Equation" r:id="rId11" imgW="1578949" imgH="72103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006732" y="5238353"/>
                        <a:ext cx="1579563" cy="720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336668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759542" y="1220531"/>
            <a:ext cx="10594259" cy="35284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N" sz="2800" dirty="0">
              <a:ln w="0">
                <a:solidFill>
                  <a:srgbClr val="00B050"/>
                </a:solidFill>
              </a:ln>
              <a:solidFill>
                <a:srgbClr val="92D050"/>
              </a:solidFill>
              <a:effectLst>
                <a:reflection blurRad="6350" stA="55000" endA="300" endPos="45500" dir="5400000" sy="-100000" algn="bl" rotWithShape="0"/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33F5C4-392C-91E6-B99C-679B775CD356}"/>
              </a:ext>
            </a:extLst>
          </p:cNvPr>
          <p:cNvSpPr txBox="1"/>
          <p:nvPr/>
        </p:nvSpPr>
        <p:spPr>
          <a:xfrm>
            <a:off x="657226" y="843677"/>
            <a:ext cx="10594259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Average atomic mass: Many naturally occurring elements exist in number of isotopes. Average atomic mass depending on the relative natural abundance of its isotopes. For example, </a:t>
            </a:r>
          </a:p>
          <a:p>
            <a:pPr marL="514350" indent="-514350">
              <a:buAutoNum type="arabicPeriod"/>
            </a:pPr>
            <a:r>
              <a:rPr lang="en-US" sz="28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arbon has 3 isotopes with relative abundances as,  </a:t>
            </a:r>
          </a:p>
          <a:p>
            <a:r>
              <a:rPr lang="en-US" sz="28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2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C-12    98.892%,      C-13     1.108%  and     C-14   2x10</a:t>
            </a:r>
            <a:r>
              <a:rPr lang="en-US" sz="2800" baseline="30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-10 %</a:t>
            </a:r>
            <a:br>
              <a:rPr lang="en-US" sz="28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The average atomic mass of carbon</a:t>
            </a:r>
          </a:p>
          <a:p>
            <a:r>
              <a:rPr lang="en-US" sz="28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						</a:t>
            </a:r>
          </a:p>
          <a:p>
            <a:r>
              <a:rPr lang="en-US" sz="2800" dirty="0">
                <a:solidFill>
                  <a:schemeClr val="bg1"/>
                </a:solidFill>
                <a:ea typeface="Calibri" panose="020F0502020204030204" pitchFamily="34" charset="0"/>
              </a:rPr>
              <a:t>2. </a:t>
            </a:r>
            <a:r>
              <a:rPr lang="en-US" sz="28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The % abundance of 3 isotopes of Fe are </a:t>
            </a:r>
          </a:p>
          <a:p>
            <a:br>
              <a:rPr lang="en-US" sz="2800" dirty="0">
                <a:solidFill>
                  <a:schemeClr val="bg1"/>
                </a:solidFill>
                <a:ea typeface="Calibri" panose="020F0502020204030204" pitchFamily="34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average atomic mass of iron = 54 x .05 + 56 x 0.90 + 57 x .05 </a:t>
            </a:r>
            <a:br>
              <a:rPr lang="en-US" sz="2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				  = 55.95 u</a:t>
            </a:r>
            <a:endParaRPr lang="en-IN" sz="2800" dirty="0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1AE2A2DF-7070-6AD3-674A-1C8601CE8B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3878833"/>
              </p:ext>
            </p:extLst>
          </p:nvPr>
        </p:nvGraphicFramePr>
        <p:xfrm>
          <a:off x="5892598" y="2958247"/>
          <a:ext cx="4418677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105257" imgH="743027" progId="Equation.DSMT4">
                  <p:embed/>
                </p:oleObj>
              </mc:Choice>
              <mc:Fallback>
                <p:oleObj name="Equation" r:id="rId3" imgW="4105257" imgH="74302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92598" y="2958247"/>
                        <a:ext cx="4418677" cy="742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2F012DD5-A2D5-5BF4-67BE-51552A72A6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9734385"/>
              </p:ext>
            </p:extLst>
          </p:nvPr>
        </p:nvGraphicFramePr>
        <p:xfrm>
          <a:off x="7097201" y="3632474"/>
          <a:ext cx="4876799" cy="499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095540" imgH="447624" progId="Equation.DSMT4">
                  <p:embed/>
                </p:oleObj>
              </mc:Choice>
              <mc:Fallback>
                <p:oleObj name="Equation" r:id="rId5" imgW="4095540" imgH="44762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097201" y="3632474"/>
                        <a:ext cx="4876799" cy="4990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9782840B-F1BD-0710-147A-6455212083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4086722"/>
              </p:ext>
            </p:extLst>
          </p:nvPr>
        </p:nvGraphicFramePr>
        <p:xfrm>
          <a:off x="6992308" y="4066322"/>
          <a:ext cx="5086583" cy="5408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210057" imgH="447624" progId="Equation.DSMT4">
                  <p:embed/>
                </p:oleObj>
              </mc:Choice>
              <mc:Fallback>
                <p:oleObj name="Equation" r:id="rId7" imgW="4210057" imgH="44762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992308" y="4066322"/>
                        <a:ext cx="5086583" cy="5408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98620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085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297426" y="365125"/>
            <a:ext cx="10901516" cy="59154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u="sng" dirty="0">
                <a:solidFill>
                  <a:srgbClr val="92D05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Molecular mass:</a:t>
            </a:r>
            <a:endParaRPr lang="en-IN" sz="3600" b="1" u="sng" dirty="0">
              <a:solidFill>
                <a:srgbClr val="92D050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	Sum of atomic masses of the elements present in a molecule. In the case of monoatomic molecule, its atomic mass becomes equal to molecular mass.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IN" sz="2800" dirty="0">
              <a:latin typeface="+mn-lt"/>
              <a:ea typeface="Cambria" panose="02040503050406030204" pitchFamily="18" charset="0"/>
              <a:cs typeface="Tahoma" panose="020B0604030504040204" pitchFamily="34" charset="0"/>
            </a:endParaRPr>
          </a:p>
          <a:p>
            <a:endParaRPr lang="en-IN" sz="2800" dirty="0">
              <a:latin typeface="+mn-lt"/>
              <a:ea typeface="Cambria" panose="02040503050406030204" pitchFamily="18" charset="0"/>
              <a:cs typeface="Tahoma" panose="020B0604030504040204" pitchFamily="34" charset="0"/>
            </a:endParaRPr>
          </a:p>
          <a:p>
            <a:endParaRPr lang="en-IN" sz="2800" dirty="0">
              <a:latin typeface="+mn-lt"/>
              <a:ea typeface="Cambria" panose="02040503050406030204" pitchFamily="18" charset="0"/>
              <a:cs typeface="Tahoma" panose="020B0604030504040204" pitchFamily="34" charset="0"/>
            </a:endParaRPr>
          </a:p>
          <a:p>
            <a:endParaRPr lang="en-IN" sz="2800" dirty="0">
              <a:latin typeface="+mn-lt"/>
              <a:ea typeface="Cambria" panose="02040503050406030204" pitchFamily="18" charset="0"/>
              <a:cs typeface="Tahoma" panose="020B0604030504040204" pitchFamily="34" charset="0"/>
            </a:endParaRPr>
          </a:p>
          <a:p>
            <a:endParaRPr lang="en-IN" sz="2800" dirty="0">
              <a:latin typeface="+mn-lt"/>
              <a:ea typeface="Cambria" panose="02040503050406030204" pitchFamily="18" charset="0"/>
              <a:cs typeface="Tahoma" panose="020B0604030504040204" pitchFamily="34" charset="0"/>
            </a:endParaRPr>
          </a:p>
          <a:p>
            <a:endParaRPr lang="en-IN" sz="2800" dirty="0">
              <a:latin typeface="+mn-lt"/>
              <a:ea typeface="Cambria" panose="02040503050406030204" pitchFamily="18" charset="0"/>
              <a:cs typeface="Tahoma" panose="020B0604030504040204" pitchFamily="34" charset="0"/>
            </a:endParaRPr>
          </a:p>
          <a:p>
            <a:endParaRPr lang="en-IN" sz="2800" dirty="0">
              <a:latin typeface="+mn-lt"/>
              <a:ea typeface="Cambria" panose="02040503050406030204" pitchFamily="18" charset="0"/>
              <a:cs typeface="Tahoma" panose="020B0604030504040204" pitchFamily="34" charset="0"/>
            </a:endParaRPr>
          </a:p>
          <a:p>
            <a:endParaRPr lang="en-IN" sz="2800" dirty="0">
              <a:latin typeface="+mn-lt"/>
              <a:ea typeface="Cambria" panose="02040503050406030204" pitchFamily="18" charset="0"/>
              <a:cs typeface="Tahoma" panose="020B0604030504040204" pitchFamily="34" charset="0"/>
            </a:endParaRPr>
          </a:p>
          <a:p>
            <a:endParaRPr lang="en-IN" sz="2800" dirty="0">
              <a:latin typeface="+mn-lt"/>
              <a:ea typeface="Cambria" panose="02040503050406030204" pitchFamily="18" charset="0"/>
              <a:cs typeface="Tahoma" panose="020B0604030504040204" pitchFamily="34" charset="0"/>
            </a:endParaRPr>
          </a:p>
          <a:p>
            <a:endParaRPr lang="en-IN" sz="2800" dirty="0">
              <a:latin typeface="+mn-lt"/>
              <a:ea typeface="Cambria" panose="02040503050406030204" pitchFamily="18" charset="0"/>
              <a:cs typeface="Tahoma" panose="020B060403050404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FC757C9-14F5-A8E7-C88D-A616879AEE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9294814"/>
              </p:ext>
            </p:extLst>
          </p:nvPr>
        </p:nvGraphicFramePr>
        <p:xfrm>
          <a:off x="1474839" y="2490397"/>
          <a:ext cx="8968554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5584">
                  <a:extLst>
                    <a:ext uri="{9D8B030D-6E8A-4147-A177-3AD203B41FA5}">
                      <a16:colId xmlns:a16="http://schemas.microsoft.com/office/drawing/2014/main" val="90189613"/>
                    </a:ext>
                  </a:extLst>
                </a:gridCol>
                <a:gridCol w="2215580">
                  <a:extLst>
                    <a:ext uri="{9D8B030D-6E8A-4147-A177-3AD203B41FA5}">
                      <a16:colId xmlns:a16="http://schemas.microsoft.com/office/drawing/2014/main" val="465757455"/>
                    </a:ext>
                  </a:extLst>
                </a:gridCol>
                <a:gridCol w="2200408">
                  <a:extLst>
                    <a:ext uri="{9D8B030D-6E8A-4147-A177-3AD203B41FA5}">
                      <a16:colId xmlns:a16="http://schemas.microsoft.com/office/drawing/2014/main" val="3444298384"/>
                    </a:ext>
                  </a:extLst>
                </a:gridCol>
                <a:gridCol w="2336982">
                  <a:extLst>
                    <a:ext uri="{9D8B030D-6E8A-4147-A177-3AD203B41FA5}">
                      <a16:colId xmlns:a16="http://schemas.microsoft.com/office/drawing/2014/main" val="2297094853"/>
                    </a:ext>
                  </a:extLst>
                </a:gridCol>
              </a:tblGrid>
              <a:tr h="67677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MOLECULE </a:t>
                      </a:r>
                      <a:endParaRPr lang="en-IN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MOLECULAR MASS (u)</a:t>
                      </a:r>
                      <a:endParaRPr lang="en-IN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 MOLECULE </a:t>
                      </a:r>
                      <a:endParaRPr lang="en-IN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MOLECULAR MASS (u)</a:t>
                      </a:r>
                      <a:endParaRPr lang="en-IN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6387519"/>
                  </a:ext>
                </a:extLst>
              </a:tr>
              <a:tr h="37113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</a:t>
                      </a:r>
                      <a:endParaRPr lang="en-IN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12</a:t>
                      </a:r>
                      <a:endParaRPr lang="en-IN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H</a:t>
                      </a:r>
                      <a:r>
                        <a:rPr lang="en-US" sz="2800" baseline="-25000" dirty="0"/>
                        <a:t>2</a:t>
                      </a:r>
                      <a:r>
                        <a:rPr lang="en-US" sz="2800" baseline="0" dirty="0"/>
                        <a:t>O</a:t>
                      </a:r>
                      <a:endParaRPr lang="en-IN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18</a:t>
                      </a:r>
                      <a:endParaRPr lang="en-IN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9043130"/>
                  </a:ext>
                </a:extLst>
              </a:tr>
              <a:tr h="37113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Na</a:t>
                      </a:r>
                      <a:endParaRPr lang="en-IN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23</a:t>
                      </a:r>
                      <a:endParaRPr lang="en-IN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CO</a:t>
                      </a:r>
                      <a:r>
                        <a:rPr lang="en-US" sz="2800" baseline="-25000" dirty="0"/>
                        <a:t>2</a:t>
                      </a:r>
                      <a:endParaRPr lang="en-IN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44</a:t>
                      </a:r>
                      <a:endParaRPr lang="en-IN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1912669"/>
                  </a:ext>
                </a:extLst>
              </a:tr>
              <a:tr h="37113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Ca</a:t>
                      </a:r>
                      <a:endParaRPr lang="en-IN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40</a:t>
                      </a:r>
                      <a:endParaRPr lang="en-IN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CH</a:t>
                      </a:r>
                      <a:r>
                        <a:rPr lang="en-US" sz="2800" baseline="-25000" dirty="0"/>
                        <a:t>4</a:t>
                      </a:r>
                      <a:endParaRPr lang="en-IN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16</a:t>
                      </a:r>
                      <a:endParaRPr lang="en-IN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4975028"/>
                  </a:ext>
                </a:extLst>
              </a:tr>
              <a:tr h="37113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N</a:t>
                      </a:r>
                      <a:r>
                        <a:rPr lang="en-US" sz="2800" baseline="-25000" dirty="0"/>
                        <a:t>2</a:t>
                      </a:r>
                      <a:endParaRPr lang="en-IN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28</a:t>
                      </a:r>
                      <a:endParaRPr lang="en-IN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H</a:t>
                      </a:r>
                      <a:r>
                        <a:rPr lang="en-US" sz="2800" baseline="-25000" dirty="0"/>
                        <a:t>2</a:t>
                      </a:r>
                      <a:r>
                        <a:rPr lang="en-US" sz="2800" baseline="0" dirty="0"/>
                        <a:t>SO</a:t>
                      </a:r>
                      <a:r>
                        <a:rPr lang="en-US" sz="2800" baseline="-25000" dirty="0"/>
                        <a:t>4</a:t>
                      </a:r>
                      <a:endParaRPr lang="en-IN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98</a:t>
                      </a:r>
                      <a:endParaRPr lang="en-IN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3410247"/>
                  </a:ext>
                </a:extLst>
              </a:tr>
              <a:tr h="37113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O</a:t>
                      </a:r>
                      <a:r>
                        <a:rPr lang="en-US" sz="2800" baseline="-25000" dirty="0"/>
                        <a:t>2</a:t>
                      </a:r>
                      <a:endParaRPr lang="en-IN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32</a:t>
                      </a:r>
                      <a:endParaRPr lang="en-IN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NaOH</a:t>
                      </a:r>
                      <a:endParaRPr lang="en-IN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40</a:t>
                      </a:r>
                      <a:endParaRPr lang="en-IN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44907"/>
                  </a:ext>
                </a:extLst>
              </a:tr>
              <a:tr h="37113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Cl</a:t>
                      </a:r>
                      <a:r>
                        <a:rPr lang="en-US" sz="2800" baseline="-25000" dirty="0"/>
                        <a:t>2</a:t>
                      </a:r>
                      <a:endParaRPr lang="en-IN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71</a:t>
                      </a:r>
                      <a:endParaRPr lang="en-IN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</a:t>
                      </a:r>
                      <a:r>
                        <a:rPr lang="en-US" sz="2800" baseline="-25000" dirty="0"/>
                        <a:t>6</a:t>
                      </a:r>
                      <a:r>
                        <a:rPr lang="en-US" sz="2800" baseline="0" dirty="0"/>
                        <a:t>H</a:t>
                      </a:r>
                      <a:r>
                        <a:rPr lang="en-US" sz="2800" baseline="-25000" dirty="0"/>
                        <a:t>12</a:t>
                      </a:r>
                      <a:r>
                        <a:rPr lang="en-US" sz="2800" baseline="0" dirty="0"/>
                        <a:t> O</a:t>
                      </a:r>
                      <a:r>
                        <a:rPr lang="en-US" sz="2800" baseline="-25000" dirty="0"/>
                        <a:t>6</a:t>
                      </a:r>
                      <a:endParaRPr lang="en-IN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180</a:t>
                      </a:r>
                      <a:endParaRPr lang="en-IN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33869914"/>
                  </a:ext>
                </a:extLst>
              </a:tr>
            </a:tbl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602173A-52E1-091C-7D6E-A05CAEDC04D4}"/>
              </a:ext>
            </a:extLst>
          </p:cNvPr>
          <p:cNvCxnSpPr>
            <a:cxnSpLocks/>
            <a:stCxn id="2" idx="0"/>
          </p:cNvCxnSpPr>
          <p:nvPr/>
        </p:nvCxnSpPr>
        <p:spPr>
          <a:xfrm>
            <a:off x="5959116" y="2490397"/>
            <a:ext cx="19664" cy="405384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36F55D-E05D-47F1-06D8-1FF513D54077}"/>
              </a:ext>
            </a:extLst>
          </p:cNvPr>
          <p:cNvCxnSpPr>
            <a:cxnSpLocks/>
          </p:cNvCxnSpPr>
          <p:nvPr/>
        </p:nvCxnSpPr>
        <p:spPr>
          <a:xfrm>
            <a:off x="5787512" y="2490397"/>
            <a:ext cx="0" cy="405384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56280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759542" y="1220531"/>
            <a:ext cx="10594259" cy="35284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u="sng" dirty="0">
                <a:solidFill>
                  <a:srgbClr val="92D05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Formula mass: </a:t>
            </a:r>
          </a:p>
          <a:p>
            <a:pPr indent="542925" algn="l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It is defined as the sum of the atomic masses of Constituent atoms in the compound. This is generally used for ionic compounds. It may be noted that is NaCl, one Na</a:t>
            </a:r>
            <a:r>
              <a:rPr lang="en-US" sz="2800" baseline="300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+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surrounded by six Cl</a:t>
            </a:r>
            <a:r>
              <a:rPr lang="en-US" sz="2800" baseline="300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and vice – versa. The formula such as NaCl is used to calculate the formula mass. 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IN" sz="2800" dirty="0">
              <a:ln w="0">
                <a:solidFill>
                  <a:srgbClr val="00B050"/>
                </a:solidFill>
              </a:ln>
              <a:solidFill>
                <a:srgbClr val="92D050"/>
              </a:solidFill>
              <a:effectLst>
                <a:reflection blurRad="6350" stA="55000" endA="300" endPos="45500" dir="5400000" sy="-100000" algn="bl" rotWithShape="0"/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6145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7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29497" y="60648"/>
            <a:ext cx="11786420" cy="61874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u="sng" dirty="0">
                <a:solidFill>
                  <a:srgbClr val="92D05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Mole Concept:</a:t>
            </a:r>
          </a:p>
          <a:p>
            <a:br>
              <a:rPr lang="en-IN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IN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It is a counting unit to count atoms, molecule, ions, protons, electrons etc. It is the exact number that must be present in 12g of a C - 12 atom. One mole of any substance contains 6.022 x 10</a:t>
            </a:r>
            <a:r>
              <a:rPr lang="en-US" sz="2800" baseline="300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23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particles. This number is introduced by </a:t>
            </a:r>
            <a:r>
              <a:rPr lang="en-US" sz="2800" dirty="0" err="1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Amedio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Avogadro, hence it is called Avogadro’s constant (N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A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).</a:t>
            </a:r>
          </a:p>
          <a:p>
            <a:br>
              <a:rPr lang="en-IN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IN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       </a:t>
            </a:r>
            <a:r>
              <a:rPr lang="en-IN" sz="2800" dirty="0">
                <a:solidFill>
                  <a:schemeClr val="bg1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I</a:t>
            </a:r>
            <a:r>
              <a:rPr lang="en-IN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.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Any element its gram atomic mass contains Avogadro number </a:t>
            </a: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            of  atoms.</a:t>
            </a:r>
            <a:br>
              <a:rPr lang="en-IN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IN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      II.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Any molecule its gram molecular mass contains Avogadro number </a:t>
            </a: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            of molecules.</a:t>
            </a:r>
            <a:br>
              <a:rPr lang="en-IN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IN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      </a:t>
            </a:r>
            <a:endParaRPr lang="en-IN" sz="2800" dirty="0">
              <a:solidFill>
                <a:schemeClr val="bg1"/>
              </a:solidFill>
              <a:latin typeface="+mn-lt"/>
              <a:ea typeface="Cambria" panose="02040503050406030204" pitchFamily="18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1211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180973" y="487567"/>
            <a:ext cx="10940845" cy="5013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42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200" b="1" dirty="0">
                <a:solidFill>
                  <a:srgbClr val="92D05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calculation of number of atoms and molecules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Number of atoms in 120 g of magnesium </a:t>
            </a:r>
            <a:endParaRPr lang="en-IN" sz="2800" dirty="0">
              <a:solidFill>
                <a:schemeClr val="bg1"/>
              </a:solidFill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IN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 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Atomic mass of Mg = 24 u</a:t>
            </a:r>
            <a:br>
              <a:rPr lang="en-IN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IN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 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</a:rPr>
              <a:t>Number of atoms in 120g of Mg</a:t>
            </a: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</a:rPr>
              <a:t>      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 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Number of molecules in 8.8g of CO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      M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olecular mass of CO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= 44 g/mol</a:t>
            </a:r>
            <a:br>
              <a:rPr lang="en-IN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IN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 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</a:rPr>
              <a:t>Number of molecules in 8.8g CO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</a:rPr>
              <a:t>2 </a:t>
            </a:r>
            <a:endParaRPr lang="en-US" sz="2800" baseline="-25000" dirty="0">
              <a:solidFill>
                <a:schemeClr val="bg1"/>
              </a:solidFill>
              <a:effectLst/>
              <a:latin typeface="+mn-lt"/>
              <a:ea typeface="Cambria" panose="02040503050406030204" pitchFamily="18" charset="0"/>
              <a:cs typeface="Tahoma" panose="020B0604030504040204" pitchFamily="34" charset="0"/>
            </a:endParaRPr>
          </a:p>
          <a:p>
            <a:pPr marL="857250" indent="-857250">
              <a:lnSpc>
                <a:spcPct val="150000"/>
              </a:lnSpc>
              <a:buAutoNum type="romanUcPeriod" startAt="3"/>
            </a:pPr>
            <a:r>
              <a:rPr lang="en-US" sz="3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hemistry</a:t>
            </a:r>
            <a:endParaRPr lang="en-IN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193F7877-61B9-123B-A91D-0F29705837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0540283"/>
              </p:ext>
            </p:extLst>
          </p:nvPr>
        </p:nvGraphicFramePr>
        <p:xfrm>
          <a:off x="4749288" y="2382515"/>
          <a:ext cx="4648200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647998" imgH="733296" progId="Equation.DSMT4">
                  <p:embed/>
                </p:oleObj>
              </mc:Choice>
              <mc:Fallback>
                <p:oleObj name="Equation" r:id="rId3" imgW="4647998" imgH="733296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49288" y="2382515"/>
                        <a:ext cx="4648200" cy="733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28EB5969-5563-3D87-C930-5608233209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7253467"/>
              </p:ext>
            </p:extLst>
          </p:nvPr>
        </p:nvGraphicFramePr>
        <p:xfrm>
          <a:off x="6186485" y="2913803"/>
          <a:ext cx="4556991" cy="8560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447999" imgH="647803" progId="Equation.DSMT4">
                  <p:embed/>
                </p:oleObj>
              </mc:Choice>
              <mc:Fallback>
                <p:oleObj name="Equation" r:id="rId5" imgW="3447999" imgH="64780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186485" y="2913803"/>
                        <a:ext cx="4556991" cy="8560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66CB2741-5128-0AE5-49B2-5DD859FF8B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7011534"/>
              </p:ext>
            </p:extLst>
          </p:nvPr>
        </p:nvGraphicFramePr>
        <p:xfrm>
          <a:off x="4955458" y="4047254"/>
          <a:ext cx="5788019" cy="794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924226" imgH="676301" progId="Equation.DSMT4">
                  <p:embed/>
                </p:oleObj>
              </mc:Choice>
              <mc:Fallback>
                <p:oleObj name="Equation" r:id="rId7" imgW="4924226" imgH="676301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955458" y="4047254"/>
                        <a:ext cx="5788019" cy="7948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69CB92E6-303E-9AA1-41BE-95F17FF0AC7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9854410"/>
              </p:ext>
            </p:extLst>
          </p:nvPr>
        </p:nvGraphicFramePr>
        <p:xfrm>
          <a:off x="2944299" y="4750799"/>
          <a:ext cx="5670755" cy="9129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5029026" imgH="809406" progId="Equation.DSMT4">
                  <p:embed/>
                </p:oleObj>
              </mc:Choice>
              <mc:Fallback>
                <p:oleObj name="Equation" r:id="rId9" imgW="5029026" imgH="809406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944299" y="4750799"/>
                        <a:ext cx="5670755" cy="9129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16527536-7C63-3299-24CD-EDBE56428C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1457598"/>
              </p:ext>
            </p:extLst>
          </p:nvPr>
        </p:nvGraphicFramePr>
        <p:xfrm>
          <a:off x="2777365" y="5509221"/>
          <a:ext cx="6495499" cy="1031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5276799" imgH="838251" progId="Equation.DSMT4">
                  <p:embed/>
                </p:oleObj>
              </mc:Choice>
              <mc:Fallback>
                <p:oleObj name="Equation" r:id="rId11" imgW="5276799" imgH="838251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777365" y="5509221"/>
                        <a:ext cx="6495499" cy="10317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00192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180973" y="188144"/>
            <a:ext cx="10921181" cy="5367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92D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Molar Volume: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Volume occupied by one mole of any gas at </a:t>
            </a:r>
          </a:p>
          <a:p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		    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STP is 22.4L and it is called molar volume. </a:t>
            </a: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   Ex.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120L of NH 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is collected at STP, the number </a:t>
            </a:r>
          </a:p>
          <a:p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    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of moles of NH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obtained is </a:t>
            </a:r>
          </a:p>
          <a:p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         A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 STP, 1 mole = 22.4L.    </a:t>
            </a:r>
          </a:p>
          <a:p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	            </a:t>
            </a:r>
          </a:p>
          <a:p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Number of moles in 120L                                </a:t>
            </a:r>
            <a:br>
              <a:rPr lang="en-US" sz="4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rPr>
            </a:br>
            <a:endParaRPr lang="en-IN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032DFB07-7472-92F4-BFF2-5F60541D68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005902"/>
              </p:ext>
            </p:extLst>
          </p:nvPr>
        </p:nvGraphicFramePr>
        <p:xfrm>
          <a:off x="4483636" y="3417858"/>
          <a:ext cx="2315854" cy="715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991439" imgH="306177" progId="Equation.DSMT4">
                  <p:embed/>
                </p:oleObj>
              </mc:Choice>
              <mc:Fallback>
                <p:oleObj name="Equation" r:id="rId3" imgW="991439" imgH="30617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83636" y="3417858"/>
                        <a:ext cx="2315854" cy="7151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7CB862F2-B1A2-37ED-E437-AC1BB84A09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1013749"/>
              </p:ext>
            </p:extLst>
          </p:nvPr>
        </p:nvGraphicFramePr>
        <p:xfrm>
          <a:off x="3622829" y="4510247"/>
          <a:ext cx="3472526" cy="7151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03583" imgH="330852" progId="Equation.DSMT4">
                  <p:embed/>
                </p:oleObj>
              </mc:Choice>
              <mc:Fallback>
                <p:oleObj name="Equation" r:id="rId5" imgW="1603583" imgH="33085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22829" y="4510247"/>
                        <a:ext cx="3472526" cy="7151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B0D409F-A772-8B8B-A983-DEE9E22EE402}"/>
              </a:ext>
            </a:extLst>
          </p:cNvPr>
          <p:cNvCxnSpPr/>
          <p:nvPr/>
        </p:nvCxnSpPr>
        <p:spPr>
          <a:xfrm>
            <a:off x="3549445" y="4321137"/>
            <a:ext cx="3608439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36E08A-F8FC-B616-153C-4E5AE27CD3FB}"/>
              </a:ext>
            </a:extLst>
          </p:cNvPr>
          <p:cNvCxnSpPr/>
          <p:nvPr/>
        </p:nvCxnSpPr>
        <p:spPr>
          <a:xfrm>
            <a:off x="3559277" y="4321137"/>
            <a:ext cx="0" cy="101272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33B3842-3B3D-B0B6-EE62-D7DC30E0A73D}"/>
              </a:ext>
            </a:extLst>
          </p:cNvPr>
          <p:cNvCxnSpPr>
            <a:cxnSpLocks/>
          </p:cNvCxnSpPr>
          <p:nvPr/>
        </p:nvCxnSpPr>
        <p:spPr>
          <a:xfrm>
            <a:off x="3549445" y="5309419"/>
            <a:ext cx="3608439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42A0399-4166-ED17-4F78-0E3705B7F09B}"/>
              </a:ext>
            </a:extLst>
          </p:cNvPr>
          <p:cNvCxnSpPr/>
          <p:nvPr/>
        </p:nvCxnSpPr>
        <p:spPr>
          <a:xfrm>
            <a:off x="7157884" y="4321137"/>
            <a:ext cx="0" cy="1017779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45576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06DB01-1750-1102-4DC7-DBEBA25679E3}"/>
              </a:ext>
            </a:extLst>
          </p:cNvPr>
          <p:cNvSpPr txBox="1"/>
          <p:nvPr/>
        </p:nvSpPr>
        <p:spPr>
          <a:xfrm>
            <a:off x="934066" y="829001"/>
            <a:ext cx="1041973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7. </a:t>
            </a:r>
            <a:r>
              <a:rPr lang="en-US" sz="28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 mol  of C</a:t>
            </a:r>
            <a:r>
              <a:rPr lang="en-US" sz="2800" dirty="0">
                <a:solidFill>
                  <a:schemeClr val="bg1"/>
                </a:solidFill>
              </a:rPr>
              <a:t>H</a:t>
            </a:r>
            <a:r>
              <a:rPr lang="en-US" sz="2800" baseline="-250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4 </a:t>
            </a:r>
            <a:r>
              <a:rPr lang="en-US" sz="28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contains </a:t>
            </a:r>
            <a:br>
              <a:rPr lang="en-US" sz="28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     1. 6.02 x 10</a:t>
            </a:r>
            <a:r>
              <a:rPr lang="en-US" sz="2800" baseline="300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23 </a:t>
            </a:r>
            <a:r>
              <a:rPr lang="en-US" sz="28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atoms of H	             	2. 4 g atom of Hydrogen</a:t>
            </a:r>
            <a:br>
              <a:rPr lang="en-US" sz="28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     3.1.81 x 10</a:t>
            </a:r>
            <a:r>
              <a:rPr lang="en-US" sz="2800" baseline="300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23</a:t>
            </a:r>
            <a:r>
              <a:rPr lang="en-US" sz="28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Molecules of CH</a:t>
            </a:r>
            <a:r>
              <a:rPr lang="en-US" sz="2800" baseline="-250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en-US" sz="28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           4. 3.0 g of carbon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FF5FC9B-78AD-5F2D-CC62-0147911932BD}"/>
              </a:ext>
            </a:extLst>
          </p:cNvPr>
          <p:cNvSpPr txBox="1">
            <a:spLocks/>
          </p:cNvSpPr>
          <p:nvPr/>
        </p:nvSpPr>
        <p:spPr>
          <a:xfrm>
            <a:off x="886132" y="2510125"/>
            <a:ext cx="10419735" cy="14523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FFFF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8.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The number of atoms in 4.25 g of NH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is approximately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1. 1 x 10 </a:t>
            </a:r>
            <a:r>
              <a:rPr lang="en-US" sz="28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23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	                      		 2. 2 x 10 </a:t>
            </a:r>
            <a:r>
              <a:rPr lang="en-US" sz="28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23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	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3. 4 x 10</a:t>
            </a:r>
            <a:r>
              <a:rPr lang="en-US" sz="28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23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                               		   4. 6 x 10</a:t>
            </a:r>
            <a:r>
              <a:rPr lang="en-US" sz="28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23</a:t>
            </a:r>
            <a:endParaRPr lang="en-IN" sz="2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FD2F00-D534-0C92-3D2B-78C216C21F7A}"/>
              </a:ext>
            </a:extLst>
          </p:cNvPr>
          <p:cNvSpPr txBox="1"/>
          <p:nvPr/>
        </p:nvSpPr>
        <p:spPr>
          <a:xfrm>
            <a:off x="964173" y="4213117"/>
            <a:ext cx="954958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9. </a:t>
            </a:r>
            <a:r>
              <a:rPr lang="en-US" sz="28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If N</a:t>
            </a:r>
            <a:r>
              <a:rPr lang="en-US" sz="2800" baseline="-250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sz="28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is Avogadro’s number then number of valence </a:t>
            </a:r>
          </a:p>
          <a:p>
            <a:r>
              <a:rPr lang="en-US" sz="28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     electrons in 4.2 g of nitride ions (N</a:t>
            </a:r>
            <a:r>
              <a:rPr lang="en-US" sz="2800" baseline="300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3-</a:t>
            </a:r>
            <a:r>
              <a:rPr lang="en-US" sz="28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br>
              <a:rPr lang="en-US" sz="28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     1. 	2.4 N</a:t>
            </a:r>
            <a:r>
              <a:rPr lang="en-US" sz="2800" baseline="-250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sz="28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		2. 4.2 N </a:t>
            </a:r>
            <a:r>
              <a:rPr lang="en-US" sz="2800" baseline="-250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sz="28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	3. 1.6 N</a:t>
            </a:r>
            <a:r>
              <a:rPr lang="en-US" sz="2800" baseline="-250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sz="28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		4. 3.2 N</a:t>
            </a:r>
            <a:r>
              <a:rPr lang="en-US" sz="2800" baseline="-250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br>
              <a:rPr lang="en-US" sz="2800" baseline="-250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2987037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2DB02FE-EFE3-C04A-04F5-93CB232A608A}"/>
              </a:ext>
            </a:extLst>
          </p:cNvPr>
          <p:cNvSpPr txBox="1">
            <a:spLocks/>
          </p:cNvSpPr>
          <p:nvPr/>
        </p:nvSpPr>
        <p:spPr>
          <a:xfrm>
            <a:off x="657226" y="999331"/>
            <a:ext cx="10448924" cy="15208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FFFF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10.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which has maximum number of atoms of oxygen</a:t>
            </a:r>
          </a:p>
          <a:p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1. 10 ml H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O(l)		2. 0.1 mole of V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O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	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3. 12 gm O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(g)		4. 12.044x10</a:t>
            </a:r>
            <a:r>
              <a:rPr lang="en-US" sz="28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22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molecules of CO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en-IN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870DA7-04D4-3FBB-AC89-6BA55F895F82}"/>
              </a:ext>
            </a:extLst>
          </p:cNvPr>
          <p:cNvSpPr txBox="1">
            <a:spLocks/>
          </p:cNvSpPr>
          <p:nvPr/>
        </p:nvSpPr>
        <p:spPr>
          <a:xfrm>
            <a:off x="588400" y="3154362"/>
            <a:ext cx="10419735" cy="25648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FFFF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11.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Mass of one atom of the element A is 3.9854 x 10</a:t>
            </a:r>
            <a:r>
              <a:rPr lang="en-US" sz="28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-23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How many atoms are contained in 1 g of the element A?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1.2.509 x 10</a:t>
            </a:r>
            <a:r>
              <a:rPr lang="en-US" sz="28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22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			           2. 6.022 x 10</a:t>
            </a:r>
            <a:r>
              <a:rPr lang="en-US" sz="28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23	</a:t>
            </a:r>
            <a:br>
              <a:rPr lang="en-US" sz="28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br>
              <a:rPr lang="en-US" sz="28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3. 12.044 x 10</a:t>
            </a:r>
            <a:r>
              <a:rPr lang="en-US" sz="28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23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			4. None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IN" sz="2800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9516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5A85BC-31F2-2BAC-B756-09616F5E0CC2}"/>
              </a:ext>
            </a:extLst>
          </p:cNvPr>
          <p:cNvSpPr txBox="1">
            <a:spLocks/>
          </p:cNvSpPr>
          <p:nvPr/>
        </p:nvSpPr>
        <p:spPr>
          <a:xfrm>
            <a:off x="485776" y="498475"/>
            <a:ext cx="10419735" cy="1882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FFFF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12.    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How many moles of magnesium phosphate Mg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(PO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 will contain 0.25 mole of oxygen atoms: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  1.   0.02		                      2. 3.125 X 10</a:t>
            </a:r>
            <a:r>
              <a:rPr lang="en-US" sz="28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-2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 3.   1.25 X 10</a:t>
            </a:r>
            <a:r>
              <a:rPr lang="en-US" sz="28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-2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                      4. 2.5 X 10</a:t>
            </a:r>
            <a:r>
              <a:rPr lang="en-US" sz="28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-2</a:t>
            </a:r>
            <a:endParaRPr lang="en-IN" sz="2800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275D793-1992-F6BC-328E-AF9EC57A49A8}"/>
              </a:ext>
            </a:extLst>
          </p:cNvPr>
          <p:cNvSpPr txBox="1">
            <a:spLocks/>
          </p:cNvSpPr>
          <p:nvPr/>
        </p:nvSpPr>
        <p:spPr>
          <a:xfrm>
            <a:off x="485775" y="2343150"/>
            <a:ext cx="10419735" cy="20955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FFFF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13.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The total number of protons in 10 g of calcium carbonate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is (N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= 6.023 x 10</a:t>
            </a:r>
            <a:r>
              <a:rPr lang="en-US" sz="28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23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1.1.5057 x 10 </a:t>
            </a:r>
            <a:r>
              <a:rPr lang="en-US" sz="28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24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			2. 1.0478 x 10 </a:t>
            </a:r>
            <a:r>
              <a:rPr lang="en-US" sz="28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24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3. 3.0115 x 10 </a:t>
            </a:r>
            <a:r>
              <a:rPr lang="en-US" sz="28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24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			4. 4.0956 x 10 </a:t>
            </a:r>
            <a:r>
              <a:rPr lang="en-US" sz="28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24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chemistry</a:t>
            </a:r>
            <a:endParaRPr lang="en-IN" sz="2800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55520C9-2F74-BC0F-8BB8-1A30DC9766E6}"/>
              </a:ext>
            </a:extLst>
          </p:cNvPr>
          <p:cNvSpPr txBox="1">
            <a:spLocks/>
          </p:cNvSpPr>
          <p:nvPr/>
        </p:nvSpPr>
        <p:spPr>
          <a:xfrm>
            <a:off x="485774" y="4321042"/>
            <a:ext cx="10419735" cy="19622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FFFF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14.   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7.5 grams of a gas occupy 5.8 </a:t>
            </a:r>
            <a:r>
              <a:rPr lang="en-US" sz="2800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litres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of volume at STP 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the gas is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1. NO	       2. N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O               3. CO	               4. CO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chemistry</a:t>
            </a:r>
            <a:endParaRPr lang="en-IN" sz="2800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38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A73543C-CF19-94D2-4A12-2B071B218296}"/>
              </a:ext>
            </a:extLst>
          </p:cNvPr>
          <p:cNvSpPr txBox="1">
            <a:spLocks/>
          </p:cNvSpPr>
          <p:nvPr/>
        </p:nvSpPr>
        <p:spPr>
          <a:xfrm>
            <a:off x="838199" y="629981"/>
            <a:ext cx="10419735" cy="15754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FFFF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15.    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One </a:t>
            </a:r>
            <a:r>
              <a:rPr lang="en-US" sz="2800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litre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of a gas at STP weight 1.16 g it can possible be 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  1. C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H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	   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2. CO		3. O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            4. CH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endParaRPr lang="en-IN" sz="2800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191C6EF-9DED-4D0B-B69A-80828FD8235F}"/>
              </a:ext>
            </a:extLst>
          </p:cNvPr>
          <p:cNvSpPr txBox="1">
            <a:spLocks/>
          </p:cNvSpPr>
          <p:nvPr/>
        </p:nvSpPr>
        <p:spPr>
          <a:xfrm>
            <a:off x="728660" y="2446257"/>
            <a:ext cx="10915652" cy="1965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>
                <a:solidFill>
                  <a:srgbClr val="FFFF00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16.     </a:t>
            </a:r>
            <a:r>
              <a:rPr lang="en-US" sz="3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The mass of a molecule of water is </a:t>
            </a:r>
            <a:br>
              <a:rPr lang="en-US" sz="3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         	1.3 x 10</a:t>
            </a:r>
            <a:r>
              <a:rPr lang="en-US" sz="3000" baseline="30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-26 </a:t>
            </a:r>
            <a:r>
              <a:rPr lang="en-US" sz="3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kg					2. 3 x 10</a:t>
            </a:r>
            <a:r>
              <a:rPr lang="en-US" sz="3000" baseline="30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-25</a:t>
            </a:r>
            <a:r>
              <a:rPr lang="en-US" sz="3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 kg	</a:t>
            </a:r>
            <a:br>
              <a:rPr lang="en-US" sz="3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3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	3. 1.5 x 10</a:t>
            </a:r>
            <a:r>
              <a:rPr lang="en-US" sz="3000" baseline="30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-26</a:t>
            </a:r>
            <a:r>
              <a:rPr lang="en-US" sz="3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 kg					4. 2.5 x 10</a:t>
            </a:r>
            <a:r>
              <a:rPr lang="en-US" sz="3000" baseline="30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-26</a:t>
            </a:r>
            <a:r>
              <a:rPr lang="en-US" sz="3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 kg</a:t>
            </a:r>
            <a:b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IN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1882578-7B69-B868-FFFA-06FC6F35BF42}"/>
              </a:ext>
            </a:extLst>
          </p:cNvPr>
          <p:cNvSpPr txBox="1">
            <a:spLocks/>
          </p:cNvSpPr>
          <p:nvPr/>
        </p:nvSpPr>
        <p:spPr>
          <a:xfrm>
            <a:off x="838199" y="4144641"/>
            <a:ext cx="10419735" cy="25648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FFFF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17.    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The number of molecule at NTP in 1 ml of an ideal gas 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will be 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1. 6 x 10</a:t>
            </a:r>
            <a:r>
              <a:rPr lang="en-US" sz="28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23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			2. 2.69 x 10</a:t>
            </a:r>
            <a:r>
              <a:rPr lang="en-US" sz="28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19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3. 2.69 x 10</a:t>
            </a:r>
            <a:r>
              <a:rPr lang="en-US" sz="28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23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	 	            4. None of these</a:t>
            </a:r>
            <a:endParaRPr lang="en-IN" sz="2800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62088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3EF860-1C0B-62BC-AC65-3EA6EB45C416}"/>
              </a:ext>
            </a:extLst>
          </p:cNvPr>
          <p:cNvSpPr txBox="1">
            <a:spLocks/>
          </p:cNvSpPr>
          <p:nvPr/>
        </p:nvSpPr>
        <p:spPr>
          <a:xfrm>
            <a:off x="838199" y="444500"/>
            <a:ext cx="10419735" cy="21883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FFFF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18.    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Volume of a gas at STP is 1.12 x 10</a:t>
            </a:r>
            <a:r>
              <a:rPr lang="en-US" sz="28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-7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cc. Calculate 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the number of molecules in it 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1. 3.01 x 10</a:t>
            </a:r>
            <a:r>
              <a:rPr lang="en-US" sz="28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20				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2. 3.01 x 10</a:t>
            </a:r>
            <a:r>
              <a:rPr lang="en-US" sz="28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3. 3.01 x 10</a:t>
            </a:r>
            <a:r>
              <a:rPr lang="en-US" sz="28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23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			4. 3.01 x 10</a:t>
            </a:r>
            <a:r>
              <a:rPr lang="en-US" sz="28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24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chemistry</a:t>
            </a:r>
            <a:endParaRPr lang="en-IN" sz="2800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E3A10E2-3F82-01F6-AF97-EF0BBB15E17B}"/>
              </a:ext>
            </a:extLst>
          </p:cNvPr>
          <p:cNvSpPr txBox="1">
            <a:spLocks/>
          </p:cNvSpPr>
          <p:nvPr/>
        </p:nvSpPr>
        <p:spPr>
          <a:xfrm>
            <a:off x="838198" y="2553467"/>
            <a:ext cx="10696575" cy="25648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FFFF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19.    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4.4 g of an unknown gas occupies 2.24 L of volume at 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standard temperature and pressure. The gas may be 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1. carbon dioxide			2. Carbon monoxide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3. Oxygen				4. Sulphur dioxide</a:t>
            </a:r>
            <a:endParaRPr lang="en-IN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A5C16B7-0F70-F0B0-C0DE-9250B656EB59}"/>
              </a:ext>
            </a:extLst>
          </p:cNvPr>
          <p:cNvSpPr txBox="1">
            <a:spLocks/>
          </p:cNvSpPr>
          <p:nvPr/>
        </p:nvSpPr>
        <p:spPr>
          <a:xfrm>
            <a:off x="838199" y="4748981"/>
            <a:ext cx="10419735" cy="1710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FFFF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20.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The number of oxygen atoms in 4.4 g of CO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is approx.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	1. 1.2 x 10</a:t>
            </a:r>
            <a:r>
              <a:rPr lang="en-US" sz="28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23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			          2. 6 x 10</a:t>
            </a:r>
            <a:r>
              <a:rPr lang="en-US" sz="28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22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 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	3. 6 x 10</a:t>
            </a:r>
            <a:r>
              <a:rPr lang="en-US" sz="28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23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			          	4. 12 x 10</a:t>
            </a:r>
            <a:r>
              <a:rPr lang="en-US" sz="2800" baseline="30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23 </a:t>
            </a:r>
            <a:endParaRPr lang="en-IN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6005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686566" y="365125"/>
            <a:ext cx="10999839" cy="35186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100" b="1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Gram atom: </a:t>
            </a: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  <a:t>Atomic mass expressed in gram is called gram atom. 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dirty="0">
                <a:solidFill>
                  <a:schemeClr val="bg1"/>
                </a:solidFill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</a:t>
            </a: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  <a:t>1g atom of any element contains Avogadro number 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of atoms.</a:t>
            </a:r>
            <a:endParaRPr lang="en-IN" sz="4000" dirty="0">
              <a:solidFill>
                <a:schemeClr val="bg1"/>
              </a:solidFill>
              <a:effectLst/>
              <a:latin typeface="C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457200" algn="l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  <a:t>1g atom of C 	= 12g C 	= 6.022 x 10</a:t>
            </a:r>
            <a:r>
              <a:rPr lang="en-US" sz="4000" baseline="300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  <a:t>23</a:t>
            </a: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  <a:t> atom</a:t>
            </a:r>
            <a:endParaRPr lang="en-IN" sz="4000" dirty="0">
              <a:solidFill>
                <a:schemeClr val="bg1"/>
              </a:solidFill>
              <a:effectLst/>
              <a:latin typeface="C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457200" algn="l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  <a:t>1g atom of Mg 	= 24 g            = 6.022 x 10</a:t>
            </a:r>
            <a:r>
              <a:rPr lang="en-US" sz="4000" baseline="300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  <a:t>23</a:t>
            </a: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  <a:t> atoms</a:t>
            </a:r>
            <a:endParaRPr lang="en-IN" sz="4000" dirty="0">
              <a:solidFill>
                <a:schemeClr val="bg1"/>
              </a:solidFill>
              <a:effectLst/>
              <a:latin typeface="C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457200" algn="l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  <a:t>2.5g atom of Ca 	= 2.5 x 40g    = 100g = 2.5 N</a:t>
            </a:r>
            <a:r>
              <a:rPr lang="en-US" sz="4000" baseline="-250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  <a:t> atoms</a:t>
            </a:r>
            <a:endParaRPr lang="en-IN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B920FB-B899-D680-EEEC-FBD9871553D2}"/>
              </a:ext>
            </a:extLst>
          </p:cNvPr>
          <p:cNvSpPr txBox="1">
            <a:spLocks/>
          </p:cNvSpPr>
          <p:nvPr/>
        </p:nvSpPr>
        <p:spPr>
          <a:xfrm>
            <a:off x="505595" y="3835912"/>
            <a:ext cx="10419735" cy="25648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FFFF00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21.     </a:t>
            </a:r>
            <a:r>
              <a:rPr lang="en-US" sz="4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The number of atoms present in 0.5 g-atoms of nitrogen 	is same  as the atoms in  </a:t>
            </a:r>
            <a:br>
              <a:rPr lang="en-US" sz="4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4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         1. 12 g of C						2. 32 g of S	</a:t>
            </a:r>
            <a:br>
              <a:rPr lang="en-US" sz="4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4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          3. 8 g of oxygen					4. 24 g of Mg</a:t>
            </a:r>
            <a:endParaRPr lang="en-IN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4098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494837" y="1302261"/>
            <a:ext cx="11202325" cy="37042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Gram mole :</a:t>
            </a:r>
            <a:r>
              <a:rPr lang="en-US" sz="360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Molecular mass expressed in gram is called </a:t>
            </a:r>
          </a:p>
          <a:p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gram mole. One gram mole of any molecule contains  			              Avogadro number of molecules.</a:t>
            </a:r>
          </a:p>
          <a:p>
            <a:br>
              <a:rPr lang="en-IN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1g mole of 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  = 2g       = 6.022 x 10</a:t>
            </a:r>
            <a:r>
              <a:rPr lang="en-US" sz="2800" baseline="30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23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molecule</a:t>
            </a:r>
            <a:br>
              <a:rPr lang="en-IN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1g mole of Cl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      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= 71g     = N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molecules</a:t>
            </a:r>
            <a:br>
              <a:rPr lang="en-IN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1g mole of Na        = 23g     = N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molecules</a:t>
            </a:r>
            <a:br>
              <a:rPr lang="en-IN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1g mole of NH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= 17g     = N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molecules</a:t>
            </a:r>
            <a:br>
              <a:rPr lang="en-IN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chemistry</a:t>
            </a:r>
            <a:endParaRPr lang="en-IN" sz="28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3040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974" y="0"/>
            <a:ext cx="12516464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94479" y="109285"/>
            <a:ext cx="11041626" cy="4878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3600" b="1" u="sng" dirty="0">
                <a:solidFill>
                  <a:srgbClr val="92D05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Percentage Composition</a:t>
            </a:r>
            <a:endParaRPr lang="en-IN" sz="3600" dirty="0">
              <a:solidFill>
                <a:srgbClr val="92D05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Mass % of an element = </a:t>
            </a:r>
          </a:p>
          <a:p>
            <a:pPr marL="285750" indent="-285750" algn="l">
              <a:lnSpc>
                <a:spcPct val="150000"/>
              </a:lnSpc>
              <a:spcBef>
                <a:spcPts val="0"/>
              </a:spcBef>
              <a:buAutoNum type="romanLcParenBoth"/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  % Composition of 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O.      </a:t>
            </a: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</a:rPr>
              <a:t> 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% Composition of 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 = 	                     </a:t>
            </a: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      % Composition of 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2  =</a:t>
            </a:r>
            <a:endParaRPr lang="en-US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285750" indent="-285750" algn="l">
              <a:lnSpc>
                <a:spcPct val="120000"/>
              </a:lnSpc>
              <a:spcBef>
                <a:spcPts val="0"/>
              </a:spcBef>
              <a:buAutoNum type="romanLcParenBoth" startAt="2"/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 % Composition of oxygen in glucose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</a:rPr>
              <a:t> 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% composition of oxygen. 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DBB4D8ED-30E8-793F-F5F9-36B66DE08BD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3465538"/>
              </p:ext>
            </p:extLst>
          </p:nvPr>
        </p:nvGraphicFramePr>
        <p:xfrm>
          <a:off x="3998189" y="2326447"/>
          <a:ext cx="2282131" cy="827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44649" imgH="306177" progId="Equation.DSMT4">
                  <p:embed/>
                </p:oleObj>
              </mc:Choice>
              <mc:Fallback>
                <p:oleObj name="Equation" r:id="rId3" imgW="844649" imgH="30617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98189" y="2326447"/>
                        <a:ext cx="2282131" cy="8279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23B4FB89-B099-AA30-49D4-6BD7681308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6709414"/>
              </p:ext>
            </p:extLst>
          </p:nvPr>
        </p:nvGraphicFramePr>
        <p:xfrm>
          <a:off x="4392754" y="4092025"/>
          <a:ext cx="2640807" cy="7344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01791" imgH="306177" progId="Equation.DSMT4">
                  <p:embed/>
                </p:oleObj>
              </mc:Choice>
              <mc:Fallback>
                <p:oleObj name="Equation" r:id="rId5" imgW="1101791" imgH="30617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92754" y="4092025"/>
                        <a:ext cx="2640807" cy="7344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E61938FB-C51C-625A-CD9E-37A297327F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2092080"/>
              </p:ext>
            </p:extLst>
          </p:nvPr>
        </p:nvGraphicFramePr>
        <p:xfrm>
          <a:off x="3979597" y="3138477"/>
          <a:ext cx="3900571" cy="71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677152" imgH="306177" progId="Equation.DSMT4">
                  <p:embed/>
                </p:oleObj>
              </mc:Choice>
              <mc:Fallback>
                <p:oleObj name="Equation" r:id="rId7" imgW="1677152" imgH="30617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979597" y="3138477"/>
                        <a:ext cx="3900571" cy="712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CC224172-A3EF-11E0-D293-ECDC1731A7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1403949"/>
              </p:ext>
            </p:extLst>
          </p:nvPr>
        </p:nvGraphicFramePr>
        <p:xfrm>
          <a:off x="3742518" y="1206447"/>
          <a:ext cx="5576299" cy="7128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582876" imgH="330852" progId="Equation.DSMT4">
                  <p:embed/>
                </p:oleObj>
              </mc:Choice>
              <mc:Fallback>
                <p:oleObj name="Equation" r:id="rId9" imgW="2582876" imgH="33085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742518" y="1206447"/>
                        <a:ext cx="5576299" cy="7128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CCACF9E4-ED2D-8C74-B06F-5FEE7E7D46F3}"/>
              </a:ext>
            </a:extLst>
          </p:cNvPr>
          <p:cNvSpPr txBox="1">
            <a:spLocks/>
          </p:cNvSpPr>
          <p:nvPr/>
        </p:nvSpPr>
        <p:spPr>
          <a:xfrm>
            <a:off x="279296" y="5060729"/>
            <a:ext cx="7787685" cy="10466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FFFF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23.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The percentage of oxygen in NaOH is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	1. 40		2. 60		3. 8		4. 10</a:t>
            </a:r>
            <a:endParaRPr lang="en-IN" sz="2800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6705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87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B510E01-5112-D62B-6B53-C5FB3E003E54}"/>
              </a:ext>
            </a:extLst>
          </p:cNvPr>
          <p:cNvSpPr txBox="1">
            <a:spLocks/>
          </p:cNvSpPr>
          <p:nvPr/>
        </p:nvSpPr>
        <p:spPr>
          <a:xfrm>
            <a:off x="814411" y="2624171"/>
            <a:ext cx="7996262" cy="12378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FFFF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25.     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What is the % of H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O in Fe(CNS)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. 3H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1.  45		2. 30		3. 19		4. 25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IN" sz="2800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2C28F57-DF46-AA63-5E41-A5D4E82E5A25}"/>
              </a:ext>
            </a:extLst>
          </p:cNvPr>
          <p:cNvSpPr txBox="1">
            <a:spLocks/>
          </p:cNvSpPr>
          <p:nvPr/>
        </p:nvSpPr>
        <p:spPr>
          <a:xfrm>
            <a:off x="814411" y="4047922"/>
            <a:ext cx="8653440" cy="22833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FFFF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26.    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hydrocarbon contains 86% carbon, 488ml of 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 the hydrocarbon weight 1.68 g at STP. Then the 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hydrocarbon is    an 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1. Alkane				           2. Alkene		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3. Alkyne					4. Arene </a:t>
            </a:r>
            <a:endParaRPr lang="en-IN" sz="2800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4E59899-14C0-0363-7852-42477B1B80E5}"/>
              </a:ext>
            </a:extLst>
          </p:cNvPr>
          <p:cNvSpPr txBox="1">
            <a:spLocks/>
          </p:cNvSpPr>
          <p:nvPr/>
        </p:nvSpPr>
        <p:spPr>
          <a:xfrm>
            <a:off x="838199" y="362693"/>
            <a:ext cx="8841657" cy="21685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FFFF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24.   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Caffeine has a molecular weight of 194. If it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contains 28.9% by mass of nitrogen, number of 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atoms of nitrogen in one molecule of caffeine is 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1. 4		2. 6		3. 2		   4. 3</a:t>
            </a:r>
            <a:endParaRPr lang="en-IN" sz="2800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3858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D45064-79AF-0D98-B5CA-546D0CD7440A}"/>
              </a:ext>
            </a:extLst>
          </p:cNvPr>
          <p:cNvSpPr txBox="1"/>
          <p:nvPr/>
        </p:nvSpPr>
        <p:spPr>
          <a:xfrm>
            <a:off x="388680" y="365125"/>
            <a:ext cx="10067925" cy="2273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3600" b="1" dirty="0">
                <a:solidFill>
                  <a:srgbClr val="92D05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Empirical formula and molecular formula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28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</a:rPr>
              <a:t>E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mpirical formula is the simplest whole number ratio of various atoms present in a compound. Molecular formula is the actual ratio of all the elements present in a compound</a:t>
            </a:r>
            <a:r>
              <a:rPr lang="en-US" sz="1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4BE4FA7-3A8B-8BD7-8463-A785223739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7928224"/>
              </p:ext>
            </p:extLst>
          </p:nvPr>
        </p:nvGraphicFramePr>
        <p:xfrm>
          <a:off x="4995150" y="2846565"/>
          <a:ext cx="6061035" cy="1745236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2157629">
                  <a:extLst>
                    <a:ext uri="{9D8B030D-6E8A-4147-A177-3AD203B41FA5}">
                      <a16:colId xmlns:a16="http://schemas.microsoft.com/office/drawing/2014/main" val="453813352"/>
                    </a:ext>
                  </a:extLst>
                </a:gridCol>
                <a:gridCol w="1841421">
                  <a:extLst>
                    <a:ext uri="{9D8B030D-6E8A-4147-A177-3AD203B41FA5}">
                      <a16:colId xmlns:a16="http://schemas.microsoft.com/office/drawing/2014/main" val="3758907712"/>
                    </a:ext>
                  </a:extLst>
                </a:gridCol>
                <a:gridCol w="2061985">
                  <a:extLst>
                    <a:ext uri="{9D8B030D-6E8A-4147-A177-3AD203B41FA5}">
                      <a16:colId xmlns:a16="http://schemas.microsoft.com/office/drawing/2014/main" val="2285178803"/>
                    </a:ext>
                  </a:extLst>
                </a:gridCol>
              </a:tblGrid>
              <a:tr h="4187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Molecule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M.F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E.F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4524278"/>
                  </a:ext>
                </a:extLst>
              </a:tr>
              <a:tr h="4187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Glucose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C</a:t>
                      </a:r>
                      <a:r>
                        <a:rPr lang="en-US" sz="2800" baseline="-25000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H</a:t>
                      </a:r>
                      <a:r>
                        <a:rPr lang="en-US" sz="2800" baseline="-25000" dirty="0">
                          <a:solidFill>
                            <a:schemeClr val="bg1"/>
                          </a:solidFill>
                          <a:effectLst/>
                        </a:rPr>
                        <a:t>12</a:t>
                      </a: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O</a:t>
                      </a:r>
                      <a:r>
                        <a:rPr lang="en-US" sz="2800" baseline="-25000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CH</a:t>
                      </a:r>
                      <a:r>
                        <a:rPr lang="en-US" sz="2800" baseline="-250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O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74028037"/>
                  </a:ext>
                </a:extLst>
              </a:tr>
              <a:tr h="4187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Benzene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C</a:t>
                      </a:r>
                      <a:r>
                        <a:rPr lang="en-US" sz="2800" baseline="-25000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H</a:t>
                      </a:r>
                      <a:r>
                        <a:rPr lang="en-US" sz="2800" baseline="-25000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CH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25271710"/>
                  </a:ext>
                </a:extLst>
              </a:tr>
              <a:tr h="4187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Carbonic acid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H</a:t>
                      </a:r>
                      <a:r>
                        <a:rPr lang="en-US" sz="2800" baseline="-250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CO</a:t>
                      </a:r>
                      <a:r>
                        <a:rPr lang="en-US" sz="2800" baseline="-25000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H</a:t>
                      </a:r>
                      <a:r>
                        <a:rPr lang="en-US" sz="2800" baseline="-250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CO</a:t>
                      </a:r>
                      <a:r>
                        <a:rPr lang="en-US" sz="2800" baseline="-25000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234913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57E9745-162B-214B-B9E2-EC39506DC8EF}"/>
              </a:ext>
            </a:extLst>
          </p:cNvPr>
          <p:cNvSpPr txBox="1"/>
          <p:nvPr/>
        </p:nvSpPr>
        <p:spPr>
          <a:xfrm>
            <a:off x="130384" y="3865875"/>
            <a:ext cx="616482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Relation between M.F &amp; E.F </a:t>
            </a:r>
            <a:br>
              <a:rPr lang="en-US" sz="24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24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M. F = n x E.F, n=1,2,3….. </a:t>
            </a:r>
            <a:br>
              <a:rPr lang="en-US" sz="24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24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Calculation of n</a:t>
            </a:r>
          </a:p>
          <a:p>
            <a:r>
              <a:rPr lang="en-US" sz="24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</a:rPr>
              <a:t>                n =</a:t>
            </a:r>
            <a:endParaRPr lang="en-US" sz="24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en-US" sz="24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     </a:t>
            </a:r>
            <a:br>
              <a:rPr lang="en-US" sz="24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r>
              <a:rPr lang="en-US" sz="24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      </a:t>
            </a:r>
            <a:r>
              <a:rPr lang="en-US" sz="2400" dirty="0" err="1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Eg</a:t>
            </a:r>
            <a:r>
              <a:rPr lang="en-US" sz="24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: Glucose, E.F is CH</a:t>
            </a:r>
            <a:r>
              <a:rPr lang="en-US" sz="24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2</a:t>
            </a:r>
            <a:r>
              <a:rPr lang="en-US" sz="24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O</a:t>
            </a:r>
            <a:br>
              <a:rPr lang="en-US" sz="1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endParaRPr lang="en-IN" dirty="0"/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28477F62-09E0-1D1E-3C76-8E83653D87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4724995"/>
              </p:ext>
            </p:extLst>
          </p:nvPr>
        </p:nvGraphicFramePr>
        <p:xfrm>
          <a:off x="1803530" y="5018229"/>
          <a:ext cx="2699646" cy="721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196040" imgH="853702" progId="Equation.DSMT4">
                  <p:embed/>
                </p:oleObj>
              </mc:Choice>
              <mc:Fallback>
                <p:oleObj name="Equation" r:id="rId3" imgW="3196040" imgH="85370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03530" y="5018229"/>
                        <a:ext cx="2699646" cy="7215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0B991C3A-0208-5EB5-C829-31347D6962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2332837"/>
              </p:ext>
            </p:extLst>
          </p:nvPr>
        </p:nvGraphicFramePr>
        <p:xfrm>
          <a:off x="3586366" y="5739743"/>
          <a:ext cx="2708844" cy="10209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121194" imgH="1176725" progId="Equation.DSMT4">
                  <p:embed/>
                </p:oleObj>
              </mc:Choice>
              <mc:Fallback>
                <p:oleObj name="Equation" r:id="rId5" imgW="3121194" imgH="117672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86366" y="5739743"/>
                        <a:ext cx="2708844" cy="10209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43082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658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115834" y="0"/>
            <a:ext cx="11859856" cy="6636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3600" b="1" dirty="0">
                <a:ln w="22225">
                  <a:solidFill>
                    <a:srgbClr val="00B050"/>
                  </a:solidFill>
                  <a:prstDash val="solid"/>
                </a:ln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Determination of E.F from % composition</a:t>
            </a:r>
            <a:br>
              <a:rPr lang="en-US" sz="3600" b="1" dirty="0">
                <a:ln w="22225">
                  <a:solidFill>
                    <a:srgbClr val="00B050"/>
                  </a:solidFill>
                  <a:prstDash val="solid"/>
                </a:ln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b="1" dirty="0">
                <a:solidFill>
                  <a:schemeClr val="bg1"/>
                </a:solidFill>
                <a:effectLst/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1. Mole ratio = (Number of moles) =</a:t>
            </a:r>
            <a:br>
              <a:rPr lang="en-US" sz="4000" dirty="0">
                <a:solidFill>
                  <a:schemeClr val="bg1"/>
                </a:solidFill>
                <a:effectLst/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	2. Simple ratio – Divide each mole ratio  with the least mole ratio</a:t>
            </a:r>
            <a:br>
              <a:rPr lang="en-US" sz="4000" dirty="0">
                <a:solidFill>
                  <a:schemeClr val="bg1"/>
                </a:solidFill>
                <a:effectLst/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	3. Convert simple ratio into nearest whole number</a:t>
            </a:r>
            <a:br>
              <a:rPr lang="en-US" sz="4000" dirty="0">
                <a:solidFill>
                  <a:schemeClr val="bg1"/>
                </a:solidFill>
                <a:effectLst/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	Ex: 60% of a metal M (atomic mass 24) combines with oxygen to 	      form an oxide. </a:t>
            </a:r>
            <a:r>
              <a:rPr lang="en-US" sz="4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The E.F of the oxide is</a:t>
            </a:r>
            <a:br>
              <a:rPr lang="en-US" sz="4000" dirty="0">
                <a:solidFill>
                  <a:schemeClr val="bg1"/>
                </a:solidFill>
                <a:effectLst/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4000" dirty="0">
              <a:solidFill>
                <a:schemeClr val="bg1"/>
              </a:solidFill>
              <a:effectLst/>
              <a:latin typeface="Clibri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4000" dirty="0">
              <a:solidFill>
                <a:schemeClr val="bg1"/>
              </a:solidFill>
              <a:effectLst/>
              <a:latin typeface="Clibri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4000" dirty="0">
                <a:solidFill>
                  <a:schemeClr val="bg1"/>
                </a:solidFill>
                <a:effectLst/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The E.F of the oxide is MO</a:t>
            </a:r>
            <a:endParaRPr lang="en-IN" sz="4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F4B5FC4-5718-7DCE-1624-DBB2DCA0CC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8616493"/>
              </p:ext>
            </p:extLst>
          </p:nvPr>
        </p:nvGraphicFramePr>
        <p:xfrm>
          <a:off x="6912474" y="1116684"/>
          <a:ext cx="1661549" cy="83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61075" imgH="330852" progId="Equation.DSMT4">
                  <p:embed/>
                </p:oleObj>
              </mc:Choice>
              <mc:Fallback>
                <p:oleObj name="Equation" r:id="rId3" imgW="661075" imgH="33085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12474" y="1116684"/>
                        <a:ext cx="1661549" cy="830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1D1D2C4-3CF5-AB7B-13D0-97CB6042C8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4860505"/>
              </p:ext>
            </p:extLst>
          </p:nvPr>
        </p:nvGraphicFramePr>
        <p:xfrm>
          <a:off x="4976392" y="4335428"/>
          <a:ext cx="5967490" cy="2448829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1523309">
                  <a:extLst>
                    <a:ext uri="{9D8B030D-6E8A-4147-A177-3AD203B41FA5}">
                      <a16:colId xmlns:a16="http://schemas.microsoft.com/office/drawing/2014/main" val="4045187385"/>
                    </a:ext>
                  </a:extLst>
                </a:gridCol>
                <a:gridCol w="2257216">
                  <a:extLst>
                    <a:ext uri="{9D8B030D-6E8A-4147-A177-3AD203B41FA5}">
                      <a16:colId xmlns:a16="http://schemas.microsoft.com/office/drawing/2014/main" val="131634746"/>
                    </a:ext>
                  </a:extLst>
                </a:gridCol>
                <a:gridCol w="2186965">
                  <a:extLst>
                    <a:ext uri="{9D8B030D-6E8A-4147-A177-3AD203B41FA5}">
                      <a16:colId xmlns:a16="http://schemas.microsoft.com/office/drawing/2014/main" val="443354173"/>
                    </a:ext>
                  </a:extLst>
                </a:gridCol>
              </a:tblGrid>
              <a:tr h="1118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Elements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Number of Moles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Simple Ratio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55598252"/>
                  </a:ext>
                </a:extLst>
              </a:tr>
              <a:tr h="6651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75765022"/>
                  </a:ext>
                </a:extLst>
              </a:tr>
              <a:tr h="6651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</a:t>
                      </a:r>
                      <a:endParaRPr lang="en-IN" sz="28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00459690"/>
                  </a:ext>
                </a:extLst>
              </a:tr>
            </a:tbl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D058DA27-7C86-8C89-DD5A-2C9B6C0440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5339778"/>
              </p:ext>
            </p:extLst>
          </p:nvPr>
        </p:nvGraphicFramePr>
        <p:xfrm>
          <a:off x="7282168" y="5456680"/>
          <a:ext cx="848838" cy="6140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44114" imgH="317225" progId="Equation.DSMT4">
                  <p:embed/>
                </p:oleObj>
              </mc:Choice>
              <mc:Fallback>
                <p:oleObj name="Equation" r:id="rId5" imgW="444114" imgH="317225" progId="Equation.DSMT4">
                  <p:embed/>
                  <p:pic>
                    <p:nvPicPr>
                      <p:cNvPr id="34" name="Object 33">
                        <a:extLst>
                          <a:ext uri="{FF2B5EF4-FFF2-40B4-BE49-F238E27FC236}">
                            <a16:creationId xmlns:a16="http://schemas.microsoft.com/office/drawing/2014/main" id="{31620B48-8186-4ABA-B5F2-9BE0FFF8129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2168" y="5456680"/>
                        <a:ext cx="848838" cy="61405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4706CAE4-7099-BA8C-4B5F-E2B1FB95B9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5816218"/>
              </p:ext>
            </p:extLst>
          </p:nvPr>
        </p:nvGraphicFramePr>
        <p:xfrm>
          <a:off x="7282168" y="6136943"/>
          <a:ext cx="922159" cy="6670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44114" imgH="317225" progId="Equation.DSMT4">
                  <p:embed/>
                </p:oleObj>
              </mc:Choice>
              <mc:Fallback>
                <p:oleObj name="Equation" r:id="rId7" imgW="444114" imgH="317225" progId="Equation.DSMT4">
                  <p:embed/>
                  <p:pic>
                    <p:nvPicPr>
                      <p:cNvPr id="36" name="Object 35">
                        <a:extLst>
                          <a:ext uri="{FF2B5EF4-FFF2-40B4-BE49-F238E27FC236}">
                            <a16:creationId xmlns:a16="http://schemas.microsoft.com/office/drawing/2014/main" id="{A71D15A3-C6EC-C0C1-E836-4FC6073E403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2168" y="6136943"/>
                        <a:ext cx="922159" cy="66709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A40D6204-23CC-7F96-8D93-9DD1DE6548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3887059"/>
              </p:ext>
            </p:extLst>
          </p:nvPr>
        </p:nvGraphicFramePr>
        <p:xfrm>
          <a:off x="9225176" y="6111546"/>
          <a:ext cx="1010441" cy="640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30120" imgH="317160" progId="Equation.DSMT4">
                  <p:embed/>
                </p:oleObj>
              </mc:Choice>
              <mc:Fallback>
                <p:oleObj name="Equation" r:id="rId9" imgW="330120" imgH="317160" progId="Equation.DSMT4">
                  <p:embed/>
                  <p:pic>
                    <p:nvPicPr>
                      <p:cNvPr id="38" name="Object 37">
                        <a:extLst>
                          <a:ext uri="{FF2B5EF4-FFF2-40B4-BE49-F238E27FC236}">
                            <a16:creationId xmlns:a16="http://schemas.microsoft.com/office/drawing/2014/main" id="{C24D0006-7DF8-5A06-4DDA-DCE47B99A05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25176" y="6111546"/>
                        <a:ext cx="1010441" cy="6402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1A10F745-5B3F-D275-7680-2DD1AC8019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480684"/>
              </p:ext>
            </p:extLst>
          </p:nvPr>
        </p:nvGraphicFramePr>
        <p:xfrm>
          <a:off x="9215281" y="5485507"/>
          <a:ext cx="870232" cy="6260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30057" imgH="317362" progId="Equation.DSMT4">
                  <p:embed/>
                </p:oleObj>
              </mc:Choice>
              <mc:Fallback>
                <p:oleObj name="Equation" r:id="rId11" imgW="330057" imgH="317362" progId="Equation.DSMT4">
                  <p:embed/>
                  <p:pic>
                    <p:nvPicPr>
                      <p:cNvPr id="39" name="Object 38">
                        <a:extLst>
                          <a:ext uri="{FF2B5EF4-FFF2-40B4-BE49-F238E27FC236}">
                            <a16:creationId xmlns:a16="http://schemas.microsoft.com/office/drawing/2014/main" id="{40011C77-99F8-D3A1-72EA-D273F580B70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15281" y="5485507"/>
                        <a:ext cx="870232" cy="62603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05030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749710" y="825603"/>
            <a:ext cx="10419735" cy="25648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800" dirty="0">
                <a:ln w="0">
                  <a:solidFill>
                    <a:srgbClr val="00B050"/>
                  </a:solidFill>
                </a:ln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Solved Ex: </a:t>
            </a:r>
            <a:r>
              <a:rPr lang="en-US" sz="2800" dirty="0" err="1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n-US" sz="28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28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An organic substance containing carbon, hydrogen and oxygen gave the following percentage composition.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 = 40.784%; H=5.085% and O=54.228%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The molecular weight of the compound is 118. Calculate the molecular formula of the compound. </a:t>
            </a:r>
          </a:p>
          <a:p>
            <a:endParaRPr lang="en-US" sz="2800" dirty="0">
              <a:ln w="0">
                <a:solidFill>
                  <a:srgbClr val="00B050"/>
                </a:solidFill>
              </a:ln>
              <a:solidFill>
                <a:srgbClr val="92D05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C69E430-3D4A-747B-1B5F-4E31EBD044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5236915"/>
              </p:ext>
            </p:extLst>
          </p:nvPr>
        </p:nvGraphicFramePr>
        <p:xfrm>
          <a:off x="1255252" y="3584348"/>
          <a:ext cx="8128000" cy="2682569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419804066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92258389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45527259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559456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Element</a:t>
                      </a:r>
                      <a:endParaRPr lang="en-IN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Mole ratio</a:t>
                      </a:r>
                      <a:endParaRPr lang="en-IN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Simple ratio</a:t>
                      </a:r>
                      <a:endParaRPr lang="en-IN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Nearest whole No.</a:t>
                      </a:r>
                      <a:endParaRPr lang="en-IN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5051752"/>
                  </a:ext>
                </a:extLst>
              </a:tr>
              <a:tr h="53700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  <a:endParaRPr lang="en-IN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715186"/>
                  </a:ext>
                </a:extLst>
              </a:tr>
              <a:tr h="57027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H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  <a:endParaRPr lang="en-IN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562571"/>
                  </a:ext>
                </a:extLst>
              </a:tr>
              <a:tr h="630412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O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  <a:endParaRPr lang="en-IN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066780"/>
                  </a:ext>
                </a:extLst>
              </a:tr>
            </a:tbl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5FEA9C7-FB36-4D5F-454F-1DC533C3CA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3591663"/>
              </p:ext>
            </p:extLst>
          </p:nvPr>
        </p:nvGraphicFramePr>
        <p:xfrm>
          <a:off x="3643646" y="4538918"/>
          <a:ext cx="1535502" cy="1727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89299" imgH="1225752" progId="Equation.DSMT4">
                  <p:embed/>
                </p:oleObj>
              </mc:Choice>
              <mc:Fallback>
                <p:oleObj name="Equation" r:id="rId3" imgW="1089299" imgH="122575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43646" y="4538918"/>
                        <a:ext cx="1535502" cy="17279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6B4D6FAD-29F2-A58D-2525-1B42CFBE1F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2238406"/>
              </p:ext>
            </p:extLst>
          </p:nvPr>
        </p:nvGraphicFramePr>
        <p:xfrm>
          <a:off x="5871028" y="4574186"/>
          <a:ext cx="1141825" cy="1652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83226" imgH="1630281" progId="Equation.DSMT4">
                  <p:embed/>
                </p:oleObj>
              </mc:Choice>
              <mc:Fallback>
                <p:oleObj name="Equation" r:id="rId5" imgW="783226" imgH="1630281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71028" y="4574186"/>
                        <a:ext cx="1141825" cy="16521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14293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657226" y="1658681"/>
            <a:ext cx="10594259" cy="43950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Empirical Formula is C</a:t>
            </a:r>
            <a:r>
              <a:rPr lang="en-US" sz="2800" baseline="-25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H</a:t>
            </a:r>
            <a:r>
              <a:rPr lang="en-US" sz="2800" baseline="-25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O</a:t>
            </a:r>
            <a:r>
              <a:rPr lang="en-US" sz="2800" baseline="-25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  <a:p>
            <a:pPr>
              <a:lnSpc>
                <a:spcPct val="150000"/>
              </a:lnSpc>
            </a:pPr>
            <a:endParaRPr lang="en-US" sz="2800" baseline="-250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2800" baseline="-250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2800" baseline="-250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Molecular formula = C</a:t>
            </a:r>
            <a:r>
              <a:rPr lang="en-US" sz="2800" baseline="-25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4 </a:t>
            </a: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H</a:t>
            </a:r>
            <a:r>
              <a:rPr lang="en-US" sz="2800" baseline="-25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O</a:t>
            </a:r>
            <a:r>
              <a:rPr lang="en-US" sz="2800" baseline="-25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ii. A gas is found to have the formula (CO)</a:t>
            </a:r>
            <a:r>
              <a:rPr lang="en-US" sz="2800" baseline="-25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. its </a:t>
            </a:r>
            <a:r>
              <a:rPr lang="en-US" sz="28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vapour</a:t>
            </a: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density is 70. The value of x must be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Sol:- (CO)</a:t>
            </a:r>
            <a:r>
              <a:rPr lang="en-US" sz="2800" baseline="-25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= 140 (molar mass = 2 x V.D)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           E.F mass = 28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	x =         = 5</a:t>
            </a:r>
          </a:p>
          <a:p>
            <a:endParaRPr lang="en-US" sz="2800" baseline="-250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2800" baseline="-250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2800" baseline="-250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2800" baseline="-250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IN" sz="2800" dirty="0">
              <a:ln w="0">
                <a:solidFill>
                  <a:srgbClr val="00B050"/>
                </a:solidFill>
              </a:ln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CEC2EC9-F58D-1CFA-BCCC-66CCE995AE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8367747"/>
              </p:ext>
            </p:extLst>
          </p:nvPr>
        </p:nvGraphicFramePr>
        <p:xfrm>
          <a:off x="3567112" y="914400"/>
          <a:ext cx="1584325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99920" imgH="406080" progId="Equation.DSMT4">
                  <p:embed/>
                </p:oleObj>
              </mc:Choice>
              <mc:Fallback>
                <p:oleObj name="Equation" r:id="rId3" imgW="799920" imgH="406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67112" y="914400"/>
                        <a:ext cx="1584325" cy="803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5FA8E810-8038-7403-7D09-12DA712D4E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865447"/>
              </p:ext>
            </p:extLst>
          </p:nvPr>
        </p:nvGraphicFramePr>
        <p:xfrm>
          <a:off x="3114675" y="5199319"/>
          <a:ext cx="560592" cy="7484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93580" imgH="392018" progId="Equation.DSMT4">
                  <p:embed/>
                </p:oleObj>
              </mc:Choice>
              <mc:Fallback>
                <p:oleObj name="Equation" r:id="rId5" imgW="293580" imgH="39201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14675" y="5199319"/>
                        <a:ext cx="560592" cy="7484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89056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58994" y="2321974"/>
            <a:ext cx="11294807" cy="42853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u="sng" dirty="0">
                <a:ln w="12700">
                  <a:solidFill>
                    <a:srgbClr val="00B050"/>
                  </a:solidFill>
                  <a:prstDash val="solid"/>
                </a:ln>
                <a:solidFill>
                  <a:srgbClr val="92D05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Solved Example</a:t>
            </a:r>
            <a:br>
              <a:rPr lang="en-IN" sz="28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1.   A Compound contains 4.07% hydrogen, 24.27% carbon and </a:t>
            </a: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71.65% chlorine. Its molar mass is 98.96g. What are its empirical and molecular formulas?</a:t>
            </a:r>
            <a:br>
              <a:rPr lang="en-IN" sz="28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800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2800" dirty="0">
              <a:solidFill>
                <a:schemeClr val="bg1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2800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</a:p>
          <a:p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               E.F is CH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Cl </a:t>
            </a:r>
            <a:endParaRPr lang="en-US" sz="2800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2800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M.F = n x E.F                                          M.F = 2 x CH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Cl = C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Cl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   </a:t>
            </a:r>
            <a:br>
              <a:rPr lang="en-IN" sz="28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2.Acetylene and benzene both have the empirical formula CH. </a:t>
            </a: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The molecular masses of acetylene and benzene are 26 and 78 respectively. Deduce their molecular formula.</a:t>
            </a: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E.F = CH                 M.F of acetylene = n x E.F = 2 x CH = C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Benzene,  </a:t>
            </a: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M.F of benzene = 6 x CH = C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6 </a:t>
            </a:r>
            <a:b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</a:p>
          <a:p>
            <a:endParaRPr lang="en-US" sz="2800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</a:p>
          <a:p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endParaRPr lang="en-US" sz="2800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IN" sz="2800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C6EBA5F3-5BAC-A04F-6285-F6F8C8C355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3519212"/>
              </p:ext>
            </p:extLst>
          </p:nvPr>
        </p:nvGraphicFramePr>
        <p:xfrm>
          <a:off x="5802313" y="3275013"/>
          <a:ext cx="587375" cy="30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87506" imgH="306177" progId="Equation.DSMT4">
                  <p:embed/>
                </p:oleObj>
              </mc:Choice>
              <mc:Fallback>
                <p:oleObj name="Equation" r:id="rId3" imgW="587506" imgH="30617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02313" y="3275013"/>
                        <a:ext cx="587375" cy="306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9E16E74D-63FC-F2DF-2518-042CB2558F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290411"/>
              </p:ext>
            </p:extLst>
          </p:nvPr>
        </p:nvGraphicFramePr>
        <p:xfrm>
          <a:off x="3982701" y="1584002"/>
          <a:ext cx="7147809" cy="2202654"/>
        </p:xfrm>
        <a:graphic>
          <a:graphicData uri="http://schemas.openxmlformats.org/drawingml/2006/table">
            <a:tbl>
              <a:tblPr firstRow="1" firstCol="1" bandRow="1">
                <a:tableStyleId>{D113A9D2-9D6B-4929-AA2D-F23B5EE8CBE7}</a:tableStyleId>
              </a:tblPr>
              <a:tblGrid>
                <a:gridCol w="1543422">
                  <a:extLst>
                    <a:ext uri="{9D8B030D-6E8A-4147-A177-3AD203B41FA5}">
                      <a16:colId xmlns:a16="http://schemas.microsoft.com/office/drawing/2014/main" val="2125745583"/>
                    </a:ext>
                  </a:extLst>
                </a:gridCol>
                <a:gridCol w="1379222">
                  <a:extLst>
                    <a:ext uri="{9D8B030D-6E8A-4147-A177-3AD203B41FA5}">
                      <a16:colId xmlns:a16="http://schemas.microsoft.com/office/drawing/2014/main" val="4029903285"/>
                    </a:ext>
                  </a:extLst>
                </a:gridCol>
                <a:gridCol w="1813348">
                  <a:extLst>
                    <a:ext uri="{9D8B030D-6E8A-4147-A177-3AD203B41FA5}">
                      <a16:colId xmlns:a16="http://schemas.microsoft.com/office/drawing/2014/main" val="3477645373"/>
                    </a:ext>
                  </a:extLst>
                </a:gridCol>
                <a:gridCol w="2411817">
                  <a:extLst>
                    <a:ext uri="{9D8B030D-6E8A-4147-A177-3AD203B41FA5}">
                      <a16:colId xmlns:a16="http://schemas.microsoft.com/office/drawing/2014/main" val="129884476"/>
                    </a:ext>
                  </a:extLst>
                </a:gridCol>
              </a:tblGrid>
              <a:tr h="8937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Elements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Mole Ratio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Simple Ratio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Simplest Whole Number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89717991"/>
                  </a:ext>
                </a:extLst>
              </a:tr>
              <a:tr h="3917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76281357"/>
                  </a:ext>
                </a:extLst>
              </a:tr>
              <a:tr h="3917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2   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7797583"/>
                  </a:ext>
                </a:extLst>
              </a:tr>
              <a:tr h="3917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Cl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IN" sz="28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3336374"/>
                  </a:ext>
                </a:extLst>
              </a:tr>
            </a:tbl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A904C66B-8986-7A28-CFFF-95326BF96B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2897506"/>
              </p:ext>
            </p:extLst>
          </p:nvPr>
        </p:nvGraphicFramePr>
        <p:xfrm>
          <a:off x="2006358" y="6525672"/>
          <a:ext cx="60960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09336" imgH="317362" progId="Equation.DSMT4">
                  <p:embed/>
                </p:oleObj>
              </mc:Choice>
              <mc:Fallback>
                <p:oleObj name="Equation" r:id="rId5" imgW="609336" imgH="317362" progId="Equation.DSMT4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2DF63536-B290-B41C-A484-05D689C6DF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6358" y="6525672"/>
                        <a:ext cx="609600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D140A5CA-F434-B54A-B5BF-0381E85DB7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2906069"/>
              </p:ext>
            </p:extLst>
          </p:nvPr>
        </p:nvGraphicFramePr>
        <p:xfrm>
          <a:off x="3130273" y="6484275"/>
          <a:ext cx="40005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93359" imgH="317225" progId="Equation.DSMT4">
                  <p:embed/>
                </p:oleObj>
              </mc:Choice>
              <mc:Fallback>
                <p:oleObj name="Equation" r:id="rId7" imgW="393359" imgH="317225" progId="Equation.DSMT4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4CC767BB-9730-7F20-8A8D-36ADD5BEA09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0273" y="6484275"/>
                        <a:ext cx="400050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>
            <a:extLst>
              <a:ext uri="{FF2B5EF4-FFF2-40B4-BE49-F238E27FC236}">
                <a16:creationId xmlns:a16="http://schemas.microsoft.com/office/drawing/2014/main" id="{1404AFE7-90FE-71CF-E8D4-0F2E3131FE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5244966"/>
              </p:ext>
            </p:extLst>
          </p:nvPr>
        </p:nvGraphicFramePr>
        <p:xfrm>
          <a:off x="8646966" y="6267772"/>
          <a:ext cx="645844" cy="5228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93359" imgH="317225" progId="Equation.DSMT4">
                  <p:embed/>
                </p:oleObj>
              </mc:Choice>
              <mc:Fallback>
                <p:oleObj name="Equation" r:id="rId7" imgW="393359" imgH="317225" progId="Equation.DSMT4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4CC767BB-9730-7F20-8A8D-36ADD5BEA09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46966" y="6267772"/>
                        <a:ext cx="645844" cy="52282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9B41D41F-FAF4-676D-D13C-24C5B64E3F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5077312"/>
              </p:ext>
            </p:extLst>
          </p:nvPr>
        </p:nvGraphicFramePr>
        <p:xfrm>
          <a:off x="2188035" y="3803479"/>
          <a:ext cx="1794666" cy="881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624291" imgH="306177" progId="Equation.DSMT4">
                  <p:embed/>
                </p:oleObj>
              </mc:Choice>
              <mc:Fallback>
                <p:oleObj name="Equation" r:id="rId9" imgW="624291" imgH="30617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188035" y="3803479"/>
                        <a:ext cx="1794666" cy="8813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41282760-5449-8E07-DF6C-353EA1922E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4538507"/>
              </p:ext>
            </p:extLst>
          </p:nvPr>
        </p:nvGraphicFramePr>
        <p:xfrm>
          <a:off x="1547921" y="5591799"/>
          <a:ext cx="1140129" cy="5745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489646" imgH="306177" progId="Equation.DSMT4">
                  <p:embed/>
                </p:oleObj>
              </mc:Choice>
              <mc:Fallback>
                <p:oleObj name="Equation" r:id="rId11" imgW="489646" imgH="30617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47921" y="5591799"/>
                        <a:ext cx="1140129" cy="5745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4BCE9458-A217-EF46-EF35-EFD3211E11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025829"/>
              </p:ext>
            </p:extLst>
          </p:nvPr>
        </p:nvGraphicFramePr>
        <p:xfrm>
          <a:off x="10185376" y="5482892"/>
          <a:ext cx="1140129" cy="731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477154" imgH="306177" progId="Equation.DSMT4">
                  <p:embed/>
                </p:oleObj>
              </mc:Choice>
              <mc:Fallback>
                <p:oleObj name="Equation" r:id="rId13" imgW="477154" imgH="30617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0185376" y="5482892"/>
                        <a:ext cx="1140129" cy="7310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92DC46FC-F9F5-231C-7FF0-231F994752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9892787"/>
              </p:ext>
            </p:extLst>
          </p:nvPr>
        </p:nvGraphicFramePr>
        <p:xfrm>
          <a:off x="5808176" y="2925135"/>
          <a:ext cx="1020157" cy="4308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807865" imgH="392018" progId="Equation.DSMT4">
                  <p:embed/>
                </p:oleObj>
              </mc:Choice>
              <mc:Fallback>
                <p:oleObj name="Equation" r:id="rId15" imgW="807865" imgH="39201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808176" y="2925135"/>
                        <a:ext cx="1020157" cy="4308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4CF28B17-2A92-D2CF-3F14-A27597EBE2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7063176"/>
              </p:ext>
            </p:extLst>
          </p:nvPr>
        </p:nvGraphicFramePr>
        <p:xfrm>
          <a:off x="5756852" y="3321073"/>
          <a:ext cx="1241168" cy="5004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587506" imgH="306177" progId="Equation.DSMT4">
                  <p:embed/>
                </p:oleObj>
              </mc:Choice>
              <mc:Fallback>
                <p:oleObj name="Equation" r:id="rId17" imgW="587506" imgH="30617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756852" y="3321073"/>
                        <a:ext cx="1241168" cy="5004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22BAD526-355D-BE0F-1808-E09E8851B4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8802007"/>
              </p:ext>
            </p:extLst>
          </p:nvPr>
        </p:nvGraphicFramePr>
        <p:xfrm>
          <a:off x="5756852" y="2473076"/>
          <a:ext cx="1162460" cy="457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587506" imgH="306177" progId="Equation.DSMT4">
                  <p:embed/>
                </p:oleObj>
              </mc:Choice>
              <mc:Fallback>
                <p:oleObj name="Equation" r:id="rId19" imgW="587506" imgH="30617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756852" y="2473076"/>
                        <a:ext cx="1162460" cy="4576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368896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180973" y="148815"/>
            <a:ext cx="10594259" cy="62341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>
                <a:ln w="6600">
                  <a:solidFill>
                    <a:srgbClr val="00B050"/>
                  </a:solidFill>
                  <a:prstDash val="solid"/>
                </a:ln>
                <a:solidFill>
                  <a:srgbClr val="92D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Stoichiometry: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It is the calculations of the quantities of reactants and products involved in a chemical reaction. The co-efficient that co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rrela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ting number of moles, volumes and masses of various reactants and products in a chemical reaction is called Stoichiometric co-efficient. 	 </a:t>
            </a:r>
            <a:r>
              <a:rPr lang="en-US" sz="28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Ex: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2H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+ 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---------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2  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solidFill>
                  <a:srgbClr val="92D05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According to Stoichiometry</a:t>
            </a:r>
            <a:endParaRPr lang="en-IN" sz="2800" dirty="0">
              <a:solidFill>
                <a:srgbClr val="92D05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4375" indent="-533400" defTabSz="8953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800" dirty="0" err="1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  	2 moles of 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combines with one mole of 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to form </a:t>
            </a:r>
          </a:p>
          <a:p>
            <a:pPr marL="714375" indent="-533400" defTabSz="8953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  moles of 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4375" indent="-533400" defTabSz="8953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ii.	2 volumes of 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combines with 1 volume of 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to form </a:t>
            </a:r>
          </a:p>
          <a:p>
            <a:pPr marL="714375" indent="-533400" defTabSz="8953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  volumes of 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4375" indent="-533400" defTabSz="8953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iii.	4g of 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combines with 32g of 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to form 36g (2 x 18) </a:t>
            </a:r>
          </a:p>
          <a:p>
            <a:pPr marL="714375" indent="-533400" defTabSz="8953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       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of 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chemistry</a:t>
            </a:r>
            <a:endParaRPr lang="en-IN" sz="28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957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494071" y="758413"/>
            <a:ext cx="11304639" cy="2889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 defTabSz="89535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u="sng" dirty="0">
                <a:solidFill>
                  <a:srgbClr val="92D05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Solved Example</a:t>
            </a:r>
            <a:endParaRPr lang="en-IN" sz="2800" dirty="0">
              <a:solidFill>
                <a:srgbClr val="92D05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 Haber’s Process, the amount of NH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produced by the reaction of 10g </a:t>
            </a:r>
          </a:p>
          <a:p>
            <a:pPr lvl="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of 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is                  N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+ 3H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--------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2NH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1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		   6 g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2 x 17g</a:t>
            </a:r>
          </a:p>
          <a:p>
            <a:pPr indent="457200" algn="just">
              <a:lnSpc>
                <a:spcPct val="110000"/>
              </a:lnSpc>
              <a:spcBef>
                <a:spcPts val="0"/>
              </a:spcBef>
            </a:pPr>
            <a:r>
              <a:rPr lang="en-IN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			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10g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</a:rPr>
              <a:t>     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   </a:t>
            </a:r>
            <a:r>
              <a:rPr lang="en-US" sz="2800" dirty="0" err="1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xg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FB7D5077-164C-CBB1-5EEA-557F37D0C3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1786969"/>
              </p:ext>
            </p:extLst>
          </p:nvPr>
        </p:nvGraphicFramePr>
        <p:xfrm>
          <a:off x="3680593" y="3535856"/>
          <a:ext cx="3428129" cy="1144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917870" imgH="306177" progId="Equation.DSMT4">
                  <p:embed/>
                </p:oleObj>
              </mc:Choice>
              <mc:Fallback>
                <p:oleObj name="Equation" r:id="rId3" imgW="917870" imgH="30617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80593" y="3535856"/>
                        <a:ext cx="3428129" cy="1144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039889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657226" y="366456"/>
            <a:ext cx="11166988" cy="6127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800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ii)</a:t>
            </a:r>
            <a:r>
              <a:rPr lang="en-US" sz="28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Amount of limestone required to produce 100g CO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</a:p>
          <a:p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    CaCO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--------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CaO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+ CO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en-US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100g	 	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44g</a:t>
            </a:r>
            <a:br>
              <a:rPr lang="en-IN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	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</a:rPr>
              <a:t>           </a:t>
            </a:r>
            <a:r>
              <a:rPr lang="en-US" sz="2800" dirty="0" err="1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xg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	            100g </a:t>
            </a:r>
          </a:p>
          <a:p>
            <a:endParaRPr lang="en-US" sz="2800" dirty="0">
              <a:solidFill>
                <a:schemeClr val="bg1"/>
              </a:solidFill>
              <a:latin typeface="+mn-lt"/>
              <a:ea typeface="Calibri" panose="020F0502020204030204" pitchFamily="34" charset="0"/>
              <a:cs typeface="Tahoma" panose="020B0604030504040204" pitchFamily="34" charset="0"/>
            </a:endParaRPr>
          </a:p>
          <a:p>
            <a:endParaRPr lang="en-US" sz="2800" dirty="0">
              <a:solidFill>
                <a:schemeClr val="bg1"/>
              </a:solidFill>
              <a:latin typeface="+mn-lt"/>
              <a:ea typeface="Calibri" panose="020F0502020204030204" pitchFamily="34" charset="0"/>
              <a:cs typeface="Tahoma" panose="020B0604030504040204" pitchFamily="34" charset="0"/>
            </a:endParaRPr>
          </a:p>
          <a:p>
            <a:r>
              <a:rPr lang="en-US" sz="28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iii)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Amount of oxygen required for the complete combustion of </a:t>
            </a: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27g   of </a:t>
            </a:r>
            <a:r>
              <a:rPr lang="en-US" sz="2800" dirty="0" err="1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Aluminium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  4Al            +     3O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---------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2Al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</a:p>
          <a:p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        4 x 27             3 x 32						</a:t>
            </a:r>
            <a:r>
              <a:rPr lang="en-IN" sz="28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en-IN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IN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     </a:t>
            </a:r>
            <a:r>
              <a:rPr lang="en-IN" sz="28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27	                   x			</a:t>
            </a:r>
            <a:r>
              <a:rPr lang="en-IN" sz="2800" dirty="0">
                <a:solidFill>
                  <a:srgbClr val="FF0000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		</a:t>
            </a:r>
            <a:endParaRPr lang="en-US" sz="2800" dirty="0">
              <a:solidFill>
                <a:schemeClr val="bg1"/>
              </a:solidFill>
              <a:latin typeface="+mn-lt"/>
              <a:ea typeface="Calibri" panose="020F0502020204030204" pitchFamily="34" charset="0"/>
              <a:cs typeface="Tahoma" panose="020B0604030504040204" pitchFamily="34" charset="0"/>
            </a:endParaRPr>
          </a:p>
          <a:p>
            <a:endParaRPr lang="en-US" sz="2800" dirty="0">
              <a:solidFill>
                <a:schemeClr val="bg1"/>
              </a:solidFill>
              <a:latin typeface="+mn-lt"/>
              <a:ea typeface="Calibri" panose="020F0502020204030204" pitchFamily="34" charset="0"/>
              <a:cs typeface="Tahoma" panose="020B0604030504040204" pitchFamily="34" charset="0"/>
            </a:endParaRPr>
          </a:p>
          <a:p>
            <a:endParaRPr lang="en-US" sz="2800" dirty="0">
              <a:solidFill>
                <a:schemeClr val="bg1"/>
              </a:solidFill>
              <a:latin typeface="+mn-lt"/>
              <a:ea typeface="Calibri" panose="020F0502020204030204" pitchFamily="34" charset="0"/>
              <a:cs typeface="Tahoma" panose="020B0604030504040204" pitchFamily="34" charset="0"/>
            </a:endParaRPr>
          </a:p>
          <a:p>
            <a:endParaRPr lang="en-US" sz="2800" dirty="0">
              <a:solidFill>
                <a:schemeClr val="bg1"/>
              </a:solidFill>
              <a:latin typeface="+mn-lt"/>
              <a:ea typeface="Calibri" panose="020F0502020204030204" pitchFamily="34" charset="0"/>
              <a:cs typeface="Tahoma" panose="020B0604030504040204" pitchFamily="34" charset="0"/>
            </a:endParaRPr>
          </a:p>
          <a:p>
            <a:r>
              <a:rPr lang="en-US" sz="28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chemistry</a:t>
            </a:r>
            <a:endParaRPr lang="en-IN" sz="28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CF3EE8D7-08EA-FE46-BBE4-F6A377C16AD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4767767"/>
              </p:ext>
            </p:extLst>
          </p:nvPr>
        </p:nvGraphicFramePr>
        <p:xfrm>
          <a:off x="5283814" y="1455174"/>
          <a:ext cx="3273296" cy="9528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52514" imgH="306177" progId="Equation.DSMT4">
                  <p:embed/>
                </p:oleObj>
              </mc:Choice>
              <mc:Fallback>
                <p:oleObj name="Equation" r:id="rId3" imgW="1052514" imgH="30617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83814" y="1455174"/>
                        <a:ext cx="3273296" cy="9528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51D6A464-4DE9-7BE1-6C57-2AB9B0D10A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6129922"/>
              </p:ext>
            </p:extLst>
          </p:nvPr>
        </p:nvGraphicFramePr>
        <p:xfrm>
          <a:off x="5209099" y="4298796"/>
          <a:ext cx="322897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229029" imgH="990471" progId="Equation.DSMT4">
                  <p:embed/>
                </p:oleObj>
              </mc:Choice>
              <mc:Fallback>
                <p:oleObj name="Equation" r:id="rId5" imgW="3229029" imgH="990471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09099" y="4298796"/>
                        <a:ext cx="3228975" cy="990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53981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446445" y="629265"/>
            <a:ext cx="11088329" cy="5978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iv)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 volume of CO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obtained at STP by the decomposition of 20g</a:t>
            </a:r>
          </a:p>
          <a:p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   of   CaCO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is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</a:p>
          <a:p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CaCO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3(s)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--------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800" dirty="0" err="1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(s)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+ CO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2(g)</a:t>
            </a:r>
          </a:p>
          <a:p>
            <a:endParaRPr lang="en-US" sz="2800" baseline="-25000" dirty="0">
              <a:solidFill>
                <a:schemeClr val="bg1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800" baseline="-250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  </a:t>
            </a:r>
            <a:r>
              <a:rPr lang="en-US" sz="4000" baseline="-250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100 g	              22.4L</a:t>
            </a:r>
            <a:br>
              <a:rPr lang="en-IN" sz="40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IN" sz="40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IN" sz="2800" dirty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    20 g		    x</a:t>
            </a:r>
          </a:p>
          <a:p>
            <a:endParaRPr lang="en-IN" sz="2800" baseline="-25000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v)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Calculate the amount of water produced by the combustion of 16g </a:t>
            </a:r>
          </a:p>
          <a:p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of methane	       </a:t>
            </a: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     CH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4(g)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+ 2O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2(g)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----------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2(g)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+ 2H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b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           16 g	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   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 x 18 = 36g</a:t>
            </a:r>
            <a:endParaRPr lang="en-IN" sz="28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IN" sz="2800" baseline="-25000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IN" sz="2800" baseline="-25000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IN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</a:t>
            </a:r>
            <a:r>
              <a:rPr lang="en-IN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Amount of water produced = 36g</a:t>
            </a:r>
          </a:p>
          <a:p>
            <a:br>
              <a:rPr lang="en-IN" sz="2800" baseline="-250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N" sz="2800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CBCB93C3-7A05-1B76-F2A6-F3CD830AD8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0273600"/>
              </p:ext>
            </p:extLst>
          </p:nvPr>
        </p:nvGraphicFramePr>
        <p:xfrm>
          <a:off x="5437700" y="1918161"/>
          <a:ext cx="2841061" cy="923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942509" imgH="306177" progId="Equation.DSMT4">
                  <p:embed/>
                </p:oleObj>
              </mc:Choice>
              <mc:Fallback>
                <p:oleObj name="Equation" r:id="rId3" imgW="942509" imgH="30617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37700" y="1918161"/>
                        <a:ext cx="2841061" cy="9231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825120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FC5D5CF-4C55-8156-C6BF-B37D0E0A4111}"/>
              </a:ext>
            </a:extLst>
          </p:cNvPr>
          <p:cNvSpPr txBox="1">
            <a:spLocks/>
          </p:cNvSpPr>
          <p:nvPr/>
        </p:nvSpPr>
        <p:spPr>
          <a:xfrm>
            <a:off x="657226" y="365125"/>
            <a:ext cx="10370574" cy="33219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FFFF00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27. </a:t>
            </a:r>
            <a: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If isobutane and n-butane are present in a gas, then how </a:t>
            </a:r>
          </a:p>
          <a:p>
            <a: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       much oxygen should be required for complete combustion of </a:t>
            </a:r>
          </a:p>
          <a:p>
            <a: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       5 kg of this gas </a:t>
            </a:r>
            <a:b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         </a:t>
            </a:r>
            <a:b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         1. 17.9 kg				          2. 9 kg		</a:t>
            </a:r>
            <a:b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         3. 27 kg					4. 1.8 </a:t>
            </a:r>
            <a:r>
              <a:rPr lang="en-US" sz="2800" dirty="0" err="1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kg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endParaRPr lang="en-IN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DF3A3F9-49EA-85F8-261F-25860E7773E8}"/>
              </a:ext>
            </a:extLst>
          </p:cNvPr>
          <p:cNvSpPr txBox="1">
            <a:spLocks/>
          </p:cNvSpPr>
          <p:nvPr/>
        </p:nvSpPr>
        <p:spPr>
          <a:xfrm>
            <a:off x="608065" y="3687098"/>
            <a:ext cx="10419735" cy="25648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FFFF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28.    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12 g of Mg (at. Mass 24) will react completely with acid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 to give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1. One mole of H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      2. ½ mole of H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3. 2/3 mole of O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      4. Both ½ mol of H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and ½ mol of O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IN" sz="2800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8930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BE68A0-11C4-09E0-F361-257F1588535E}"/>
              </a:ext>
            </a:extLst>
          </p:cNvPr>
          <p:cNvSpPr txBox="1">
            <a:spLocks/>
          </p:cNvSpPr>
          <p:nvPr/>
        </p:nvSpPr>
        <p:spPr>
          <a:xfrm>
            <a:off x="759542" y="813770"/>
            <a:ext cx="10594259" cy="18919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FFFF00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29.     </a:t>
            </a:r>
            <a: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100 g CaCO</a:t>
            </a:r>
            <a:r>
              <a:rPr lang="en-US" sz="2800" baseline="-25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 reacts with 1 </a:t>
            </a:r>
            <a:r>
              <a:rPr lang="en-US" sz="2800" dirty="0" err="1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litre</a:t>
            </a:r>
            <a: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 1 </a:t>
            </a:r>
            <a:r>
              <a:rPr lang="en-US" sz="2800" dirty="0" err="1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NHCl</a:t>
            </a:r>
            <a: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. On completion of </a:t>
            </a:r>
            <a:b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	reaction how much weight of CO</a:t>
            </a:r>
            <a:r>
              <a:rPr lang="en-US" sz="2800" baseline="-25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 will be obtain </a:t>
            </a:r>
            <a:b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          1. 5.5 g 		2. 11 g 	3. 22 g 	 4. 33 g 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endParaRPr lang="en-IN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3326EE5-F847-32FA-E719-B3CBEC839ABF}"/>
              </a:ext>
            </a:extLst>
          </p:cNvPr>
          <p:cNvSpPr txBox="1">
            <a:spLocks/>
          </p:cNvSpPr>
          <p:nvPr/>
        </p:nvSpPr>
        <p:spPr>
          <a:xfrm>
            <a:off x="759542" y="3154362"/>
            <a:ext cx="10419735" cy="25648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FFFF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30.   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Calculate volume of carbon dioxide produced on 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heating 10 g of limestone at S.T.P.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1. 2.24 L		                       2. 22.4 L		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3. .224 L		                      4. 2.24 ml chemistry</a:t>
            </a:r>
            <a:endParaRPr lang="en-IN" sz="2800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2549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246B1E3-2439-E81E-56D0-3C6B00AF5FC7}"/>
              </a:ext>
            </a:extLst>
          </p:cNvPr>
          <p:cNvSpPr txBox="1"/>
          <p:nvPr/>
        </p:nvSpPr>
        <p:spPr>
          <a:xfrm>
            <a:off x="657226" y="668821"/>
            <a:ext cx="10419735" cy="3395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31.    </a:t>
            </a:r>
            <a: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Find the  volume of CO required to reduce 0.25 mole </a:t>
            </a:r>
            <a:b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	ferric oxide as per the given equation</a:t>
            </a:r>
            <a:b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         </a:t>
            </a:r>
            <a:b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         </a:t>
            </a:r>
            <a:b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          1.16.8 dm</a:t>
            </a:r>
            <a:r>
              <a:rPr lang="en-US" sz="2800" baseline="30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				2. 67.2 dm</a:t>
            </a:r>
            <a:r>
              <a:rPr lang="en-US" sz="2800" baseline="30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3	</a:t>
            </a:r>
            <a:br>
              <a:rPr lang="en-US" sz="2800" baseline="30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800" baseline="30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baseline="30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               </a:t>
            </a:r>
            <a: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3. 22.4 dm</a:t>
            </a:r>
            <a:r>
              <a:rPr lang="en-US" sz="2800" baseline="30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				4. 44.8 dm</a:t>
            </a:r>
            <a:r>
              <a:rPr lang="en-US" sz="2800" baseline="30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endParaRPr lang="en-IN" sz="2800" dirty="0">
              <a:solidFill>
                <a:schemeClr val="bg1"/>
              </a:solidFill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D9F4B7F6-BE43-75F0-2AB8-0614FCC3AC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3614957"/>
              </p:ext>
            </p:extLst>
          </p:nvPr>
        </p:nvGraphicFramePr>
        <p:xfrm>
          <a:off x="2601709" y="1811096"/>
          <a:ext cx="4256087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256828" imgH="556276" progId="Equation.DSMT4">
                  <p:embed/>
                </p:oleObj>
              </mc:Choice>
              <mc:Fallback>
                <p:oleObj name="Equation" r:id="rId3" imgW="4256828" imgH="556276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01709" y="1811096"/>
                        <a:ext cx="4256087" cy="55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7D3DC17D-BD0C-A682-E934-8F19B219D817}"/>
              </a:ext>
            </a:extLst>
          </p:cNvPr>
          <p:cNvSpPr txBox="1">
            <a:spLocks/>
          </p:cNvSpPr>
          <p:nvPr/>
        </p:nvSpPr>
        <p:spPr>
          <a:xfrm>
            <a:off x="738186" y="4066930"/>
            <a:ext cx="10696575" cy="1874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FFFF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32.    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How many </a:t>
            </a:r>
            <a:r>
              <a:rPr lang="en-US" sz="2800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litre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of oxygen at STP is required to burn 60 g C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H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1. 24.4 L		2. 11.2 L	3. 22.4 x 7 L	         4. 8.5 L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IN" sz="2800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136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658" y="-11742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94018" y="293293"/>
            <a:ext cx="11440756" cy="6127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71600" indent="-137160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u="sng" dirty="0">
                <a:ln>
                  <a:solidFill>
                    <a:srgbClr val="00B050"/>
                  </a:solidFill>
                </a:ln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Limiting Reagent: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The reagent that completely consumed in a chemical reaction is called limiting reagent. </a:t>
            </a:r>
          </a:p>
          <a:p>
            <a:pPr marL="1371600" indent="-137160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     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For example, 10 moles of 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and 10 moles of 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are reacted for the formation of water. Identify the limiting reagent. </a:t>
            </a:r>
          </a:p>
          <a:p>
            <a:pPr marL="1371600" indent="-137160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     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According to the equation (2H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+ 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----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2H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O) 10 moles of 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required 5 moles of 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Hence 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is the limiting reagent. Number of moles of water produced is 10 moles (10 x 18 = 180g).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71600" indent="-1371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u="sng" dirty="0">
                <a:ln>
                  <a:solidFill>
                    <a:srgbClr val="00B050"/>
                  </a:solidFill>
                </a:ln>
                <a:solidFill>
                  <a:srgbClr val="92D05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Solved Example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1950" lvl="0" indent="-36195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100g of 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and 200g of oxygen are reacted for the formation of water.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dentify the limiting reagent and how much amount of water will be produce</a:t>
            </a:r>
            <a:r>
              <a:rPr lang="en-IN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	+     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----------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2H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1950" indent="-36195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                         		100g	       200g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1950" indent="-36195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	Number of moles =</a:t>
            </a:r>
            <a:endParaRPr lang="en-IN" sz="2800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96746F5C-172D-2084-2E46-2BBAA29792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7313862"/>
              </p:ext>
            </p:extLst>
          </p:nvPr>
        </p:nvGraphicFramePr>
        <p:xfrm>
          <a:off x="3766595" y="5657762"/>
          <a:ext cx="2803905" cy="83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28223" imgH="306177" progId="Equation.DSMT4">
                  <p:embed/>
                </p:oleObj>
              </mc:Choice>
              <mc:Fallback>
                <p:oleObj name="Equation" r:id="rId3" imgW="1028223" imgH="30617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66595" y="5657762"/>
                        <a:ext cx="2803905" cy="835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65856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484237" y="256968"/>
            <a:ext cx="11432459" cy="6075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6.25 moles of 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required 12.50 moles of 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Hence 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is the</a:t>
            </a: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limiting  reagent.</a:t>
            </a:r>
            <a:br>
              <a:rPr lang="en-IN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6.25 moles of 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produce 12.50 moles of water.</a:t>
            </a:r>
            <a:br>
              <a:rPr lang="en-IN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Amount of water produced = 12.50 x 18 = 225g</a:t>
            </a: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ii.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50 kg of N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and 10kg of 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are mixed to produce NH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calculate the amount of NH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produced and identify the limiting reagent.</a:t>
            </a:r>
            <a:br>
              <a:rPr lang="en-IN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			N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 +      3H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--------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2NH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br>
              <a:rPr lang="en-IN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</a:rPr>
              <a:t>				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50000g         10000g	</a:t>
            </a:r>
          </a:p>
          <a:p>
            <a:endParaRPr lang="en-US" sz="2800" dirty="0">
              <a:solidFill>
                <a:schemeClr val="bg1"/>
              </a:solidFill>
              <a:latin typeface="+mn-lt"/>
              <a:ea typeface="Calibri" panose="020F0502020204030204" pitchFamily="34" charset="0"/>
            </a:endParaRPr>
          </a:p>
          <a:p>
            <a:endParaRPr lang="en-US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endParaRPr lang="en-US" sz="2800" dirty="0">
              <a:solidFill>
                <a:schemeClr val="bg1"/>
              </a:solidFill>
              <a:latin typeface="+mn-lt"/>
              <a:ea typeface="Calibri" panose="020F0502020204030204" pitchFamily="34" charset="0"/>
            </a:endParaRPr>
          </a:p>
          <a:p>
            <a:endParaRPr lang="en-US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endParaRPr lang="en-US" sz="2800" dirty="0">
              <a:solidFill>
                <a:schemeClr val="bg1"/>
              </a:solidFill>
              <a:latin typeface="+mn-lt"/>
              <a:ea typeface="Calibri" panose="020F0502020204030204" pitchFamily="34" charset="0"/>
            </a:endParaRPr>
          </a:p>
          <a:p>
            <a:br>
              <a:rPr lang="en-US" sz="28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</a:rPr>
            </a:br>
            <a:r>
              <a:rPr lang="en-US" sz="3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hemistry</a:t>
            </a:r>
            <a:endParaRPr lang="en-IN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2B678DCA-916E-B1B3-93CA-2CEB687350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736137"/>
              </p:ext>
            </p:extLst>
          </p:nvPr>
        </p:nvGraphicFramePr>
        <p:xfrm>
          <a:off x="1831003" y="3335823"/>
          <a:ext cx="6211783" cy="7694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472871" imgH="306177" progId="Equation.DSMT4">
                  <p:embed/>
                </p:oleObj>
              </mc:Choice>
              <mc:Fallback>
                <p:oleObj name="Equation" r:id="rId3" imgW="2472871" imgH="30617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31003" y="3335823"/>
                        <a:ext cx="6211783" cy="7694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B578C7A-B639-72DF-0A33-960B9E4BBD10}"/>
              </a:ext>
            </a:extLst>
          </p:cNvPr>
          <p:cNvSpPr txBox="1"/>
          <p:nvPr/>
        </p:nvSpPr>
        <p:spPr>
          <a:xfrm>
            <a:off x="562895" y="3944921"/>
            <a:ext cx="10621298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According to the equation 1785.71 moles of N</a:t>
            </a:r>
            <a:r>
              <a:rPr lang="en-US" sz="280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 required 5357.13 moles of H</a:t>
            </a:r>
            <a:r>
              <a:rPr lang="en-US" sz="280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2 </a:t>
            </a:r>
            <a:r>
              <a:rPr lang="en-US" sz="28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. 5000 moles of H</a:t>
            </a:r>
            <a:r>
              <a:rPr lang="en-US" sz="280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 required 1666.66 moles (5000/3) of N</a:t>
            </a:r>
            <a:r>
              <a:rPr lang="en-US" sz="280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. Hence H</a:t>
            </a:r>
            <a:r>
              <a:rPr lang="en-US" sz="280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 is the limiting reagent. 3 moles of H</a:t>
            </a:r>
            <a:r>
              <a:rPr lang="en-US" sz="280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 produced 2 moles of NH</a:t>
            </a:r>
            <a:r>
              <a:rPr lang="en-US" sz="280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3</a:t>
            </a:r>
            <a:r>
              <a:rPr lang="en-US" sz="28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 5000 moles of H</a:t>
            </a:r>
            <a:r>
              <a:rPr lang="en-US" sz="280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 produced </a:t>
            </a:r>
            <a:r>
              <a:rPr lang="en-US" sz="1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	</a:t>
            </a:r>
            <a:br>
              <a:rPr lang="en-US" sz="1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rPr>
            </a:br>
            <a:endParaRPr lang="en-IN" dirty="0">
              <a:solidFill>
                <a:schemeClr val="bg1"/>
              </a:solidFill>
            </a:endParaRP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A9705E21-D884-A143-AD30-22BF1F37CB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4048896"/>
              </p:ext>
            </p:extLst>
          </p:nvPr>
        </p:nvGraphicFramePr>
        <p:xfrm>
          <a:off x="3852707" y="5126084"/>
          <a:ext cx="4695517" cy="9256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54654" imgH="306177" progId="Equation.DSMT4">
                  <p:embed/>
                </p:oleObj>
              </mc:Choice>
              <mc:Fallback>
                <p:oleObj name="Equation" r:id="rId5" imgW="1554654" imgH="30617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52707" y="5126084"/>
                        <a:ext cx="4695517" cy="9256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3642766C-3594-88AA-70FF-5744AC3375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6551628"/>
              </p:ext>
            </p:extLst>
          </p:nvPr>
        </p:nvGraphicFramePr>
        <p:xfrm>
          <a:off x="2789697" y="5949293"/>
          <a:ext cx="7099496" cy="614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181254" imgH="361783" progId="Equation.DSMT4">
                  <p:embed/>
                </p:oleObj>
              </mc:Choice>
              <mc:Fallback>
                <p:oleObj name="Equation" r:id="rId7" imgW="4181254" imgH="36178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789697" y="5949293"/>
                        <a:ext cx="7099496" cy="6145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668827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314634" y="530797"/>
            <a:ext cx="10943302" cy="50931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rgbClr val="FF0000"/>
                </a:solidFill>
                <a:effectLst/>
                <a:latin typeface="Clibri"/>
                <a:ea typeface="Calibri" panose="020F0502020204030204" pitchFamily="34" charset="0"/>
              </a:rPr>
              <a:t>iii. </a:t>
            </a:r>
            <a:r>
              <a:rPr lang="en-US" sz="28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</a:rPr>
              <a:t>Two oxides of a metal contain 50% and 40% metal M respectively.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chemeClr val="bg1"/>
                </a:solidFill>
                <a:latin typeface="Clibri"/>
                <a:ea typeface="Calibri" panose="020F0502020204030204" pitchFamily="34" charset="0"/>
              </a:rPr>
              <a:t>      </a:t>
            </a:r>
            <a:r>
              <a:rPr lang="en-US" sz="28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</a:rPr>
              <a:t>If the formula of the first oxide is MO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</a:rPr>
              <a:t> then the formula of the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chemeClr val="bg1"/>
                </a:solidFill>
                <a:latin typeface="Clibri"/>
                <a:ea typeface="Calibri" panose="020F0502020204030204" pitchFamily="34" charset="0"/>
              </a:rPr>
              <a:t>      S</a:t>
            </a:r>
            <a:r>
              <a:rPr lang="en-US" sz="28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</a:rPr>
              <a:t>econd oxide will be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chemeClr val="bg1"/>
                </a:solidFill>
                <a:latin typeface="Clibri"/>
                <a:ea typeface="Calibri" panose="020F0502020204030204" pitchFamily="34" charset="0"/>
              </a:rPr>
              <a:t>      </a:t>
            </a:r>
            <a:r>
              <a:rPr lang="en-US" sz="28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</a:rPr>
              <a:t>First oxide, MO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</a:rPr>
              <a:t> mole ratio,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endParaRPr lang="en-US" sz="2800" dirty="0">
              <a:solidFill>
                <a:schemeClr val="bg1"/>
              </a:solidFill>
              <a:latin typeface="Clibri"/>
              <a:ea typeface="Calibri" panose="020F050202020403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endParaRPr lang="en-US" sz="2800" dirty="0">
              <a:solidFill>
                <a:schemeClr val="bg1"/>
              </a:solidFill>
              <a:effectLst/>
              <a:latin typeface="Clibri"/>
              <a:ea typeface="Calibri" panose="020F0502020204030204" pitchFamily="34" charset="0"/>
            </a:endParaRPr>
          </a:p>
          <a:p>
            <a:pPr marL="542925" indent="-542925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</a:p>
          <a:p>
            <a:pPr marL="542925" indent="-542925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endParaRPr lang="en-US" sz="2800" dirty="0">
              <a:solidFill>
                <a:schemeClr val="bg1"/>
              </a:solidFill>
              <a:latin typeface="Clibri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42925" indent="-542925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chemeClr val="bg1"/>
                </a:solidFill>
                <a:effectLst/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	Second oxide, mole ratio </a:t>
            </a:r>
          </a:p>
          <a:p>
            <a:pPr algn="ctr"/>
            <a:endParaRPr lang="en-IN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9518844D-0A7A-F8A2-3C0D-20A7EA212A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3077467"/>
              </p:ext>
            </p:extLst>
          </p:nvPr>
        </p:nvGraphicFramePr>
        <p:xfrm>
          <a:off x="4855447" y="1410212"/>
          <a:ext cx="3659289" cy="15799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20009" imgH="612702" progId="Equation.DSMT4">
                  <p:embed/>
                </p:oleObj>
              </mc:Choice>
              <mc:Fallback>
                <p:oleObj name="Equation" r:id="rId3" imgW="1420009" imgH="61270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55447" y="1410212"/>
                        <a:ext cx="3659289" cy="15799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15770398-D88C-E3CE-9361-AD5B3E1E5C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005522"/>
              </p:ext>
            </p:extLst>
          </p:nvPr>
        </p:nvGraphicFramePr>
        <p:xfrm>
          <a:off x="5084761" y="3012781"/>
          <a:ext cx="2525407" cy="13500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01791" imgH="588375" progId="Equation.DSMT4">
                  <p:embed/>
                </p:oleObj>
              </mc:Choice>
              <mc:Fallback>
                <p:oleObj name="Equation" r:id="rId5" imgW="1101791" imgH="58837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84761" y="3012781"/>
                        <a:ext cx="2525407" cy="13500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4F455C0-5374-9449-BE9B-5E163AD45A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1417081"/>
              </p:ext>
            </p:extLst>
          </p:nvPr>
        </p:nvGraphicFramePr>
        <p:xfrm>
          <a:off x="7729200" y="3116784"/>
          <a:ext cx="3182080" cy="99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052514" imgH="330852" progId="Equation.DSMT4">
                  <p:embed/>
                </p:oleObj>
              </mc:Choice>
              <mc:Fallback>
                <p:oleObj name="Equation" r:id="rId7" imgW="1052514" imgH="33085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729200" y="3116784"/>
                        <a:ext cx="3182080" cy="99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08B3A456-1B8C-A3DE-7F7C-6C40DD693A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8869375"/>
              </p:ext>
            </p:extLst>
          </p:nvPr>
        </p:nvGraphicFramePr>
        <p:xfrm>
          <a:off x="4580955" y="4071675"/>
          <a:ext cx="2525407" cy="176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807865" imgH="563700" progId="Equation.DSMT4">
                  <p:embed/>
                </p:oleObj>
              </mc:Choice>
              <mc:Fallback>
                <p:oleObj name="Equation" r:id="rId9" imgW="807865" imgH="563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580955" y="4071675"/>
                        <a:ext cx="2525407" cy="1761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339D16F4-4BB8-6CDB-4489-3D58172FED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0604840"/>
              </p:ext>
            </p:extLst>
          </p:nvPr>
        </p:nvGraphicFramePr>
        <p:xfrm>
          <a:off x="7252032" y="4348469"/>
          <a:ext cx="2525407" cy="12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685366" imgH="330852" progId="Equation.DSMT4">
                  <p:embed/>
                </p:oleObj>
              </mc:Choice>
              <mc:Fallback>
                <p:oleObj name="Equation" r:id="rId11" imgW="685366" imgH="33085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252032" y="4348469"/>
                        <a:ext cx="2525407" cy="1215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372189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484238" y="217640"/>
            <a:ext cx="11304639" cy="57259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50000"/>
              </a:lnSpc>
            </a:pPr>
            <a:r>
              <a:rPr lang="en-US" sz="28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iv.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10g of hydrogen and 64g of oxygen were filled in a steel vessel and </a:t>
            </a:r>
          </a:p>
          <a:p>
            <a:pPr lvl="0"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en-US" sz="2800" dirty="0" err="1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expolded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How many moles of water will be produced.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42925" indent="-542925"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	2H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  +      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---------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2H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42925" indent="-542925"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	10g                 64g	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42925" indent="-542925"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5 moles         2 moles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42925" indent="-542925"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2 moles of 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required 4 moles of 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542925" indent="-542925"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Number of moles of water produced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4 moles.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v.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 % of an element M is 53 in its oxide of molecular formula M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its atomic  mass is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BD45B00F-D9ED-DF59-1E42-A78345F1AD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1881527"/>
              </p:ext>
            </p:extLst>
          </p:nvPr>
        </p:nvGraphicFramePr>
        <p:xfrm>
          <a:off x="3709987" y="5266145"/>
          <a:ext cx="2877626" cy="1520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13937" imgH="588375" progId="Equation.DSMT4">
                  <p:embed/>
                </p:oleObj>
              </mc:Choice>
              <mc:Fallback>
                <p:oleObj name="Equation" r:id="rId3" imgW="1113937" imgH="58837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09987" y="5266145"/>
                        <a:ext cx="2877626" cy="15207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6ABDA450-F650-56C0-3F59-1BEA6ABC31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0078881"/>
              </p:ext>
            </p:extLst>
          </p:nvPr>
        </p:nvGraphicFramePr>
        <p:xfrm>
          <a:off x="6549591" y="5569713"/>
          <a:ext cx="5023206" cy="10427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91438" imgH="330852" progId="Equation.DSMT4">
                  <p:embed/>
                </p:oleObj>
              </mc:Choice>
              <mc:Fallback>
                <p:oleObj name="Equation" r:id="rId5" imgW="1591438" imgH="33085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549591" y="5569713"/>
                        <a:ext cx="5023206" cy="10427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788299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96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D6BDB8-FC58-A81C-CE0E-86BDDF6E47AD}"/>
              </a:ext>
            </a:extLst>
          </p:cNvPr>
          <p:cNvSpPr txBox="1">
            <a:spLocks/>
          </p:cNvSpPr>
          <p:nvPr/>
        </p:nvSpPr>
        <p:spPr>
          <a:xfrm>
            <a:off x="582710" y="222774"/>
            <a:ext cx="10419735" cy="25648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dirty="0">
                <a:solidFill>
                  <a:srgbClr val="FFFF00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33.     </a:t>
            </a:r>
            <a:r>
              <a:rPr lang="en-US" sz="33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A solution is prepared by adding 2g of a substance A </a:t>
            </a:r>
            <a:br>
              <a:rPr lang="en-US" sz="33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3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          to 18 g of water. Calculate the mass percent of the 	solute.</a:t>
            </a:r>
            <a:br>
              <a:rPr lang="en-US" sz="33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3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         1. 8%		2. 9%	              3. 10%		4. 11%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istry</a:t>
            </a:r>
            <a:endParaRPr lang="en-IN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E1C0A75-297C-2B56-6DF1-ED7D66991F3E}"/>
              </a:ext>
            </a:extLst>
          </p:cNvPr>
          <p:cNvSpPr txBox="1">
            <a:spLocks/>
          </p:cNvSpPr>
          <p:nvPr/>
        </p:nvSpPr>
        <p:spPr>
          <a:xfrm>
            <a:off x="582709" y="2376920"/>
            <a:ext cx="10419735" cy="20941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>
                <a:solidFill>
                  <a:srgbClr val="FFFF00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34.    </a:t>
            </a:r>
            <a:r>
              <a:rPr lang="en-US" sz="3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What will be the molality of the solution made </a:t>
            </a:r>
            <a:br>
              <a:rPr lang="en-US" sz="3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          by dissolving 10 g of NaOH in 100 g of water?</a:t>
            </a:r>
            <a:br>
              <a:rPr lang="en-US" sz="3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3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000" dirty="0">
                <a:solidFill>
                  <a:schemeClr val="bg1"/>
                </a:solidFill>
                <a:latin typeface="Clibri"/>
                <a:ea typeface="Tahoma" panose="020B0604030504040204" pitchFamily="34" charset="0"/>
                <a:cs typeface="Tahoma" panose="020B0604030504040204" pitchFamily="34" charset="0"/>
              </a:rPr>
              <a:t>            1.2.5 m	     2. 5 m	   3. 10 m		4. 1.25 m</a:t>
            </a:r>
            <a:endParaRPr lang="en-IN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1C92FD2-7F51-C157-E505-12441B7FF4FA}"/>
              </a:ext>
            </a:extLst>
          </p:cNvPr>
          <p:cNvSpPr txBox="1">
            <a:spLocks/>
          </p:cNvSpPr>
          <p:nvPr/>
        </p:nvSpPr>
        <p:spPr>
          <a:xfrm>
            <a:off x="495446" y="4284405"/>
            <a:ext cx="10594259" cy="22084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FFFF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35.    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given solution of NaOH contains 4.00 g of NaOH per </a:t>
            </a:r>
            <a:r>
              <a:rPr lang="en-US" sz="2800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litre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of solution. Calculate the molarity of this solution. 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  ( Molar mass of NaOH = 40.00 g)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 1. 0.1 M	  2. 0.5 		3. 0.7		4. 0.8</a:t>
            </a:r>
            <a:r>
              <a:rPr lang="en-US" sz="28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endParaRPr lang="en-IN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4885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98323" y="502110"/>
            <a:ext cx="11051457" cy="53045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>
              <a:lnSpc>
                <a:spcPct val="100000"/>
              </a:lnSpc>
              <a:spcBef>
                <a:spcPts val="0"/>
              </a:spcBef>
            </a:pPr>
            <a:r>
              <a:rPr lang="en-US" sz="3600" b="1" u="sng" spc="50" dirty="0">
                <a:ln w="9525" cmpd="sng">
                  <a:solidFill>
                    <a:srgbClr val="00B050"/>
                  </a:solidFill>
                  <a:prstDash val="solid"/>
                </a:ln>
                <a:solidFill>
                  <a:srgbClr val="92D05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Solution</a:t>
            </a:r>
            <a:endParaRPr lang="en-IN" sz="3600" b="1" spc="50" dirty="0">
              <a:ln w="9525" cmpd="sng">
                <a:solidFill>
                  <a:srgbClr val="00B050"/>
                </a:solidFill>
                <a:prstDash val="solid"/>
              </a:ln>
              <a:solidFill>
                <a:srgbClr val="92D050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"/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It is a homogenous mixture of two or more components.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"/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 substance which dissolves is called solute and in which it is dissolving is called solvent. Solvent + solute  --------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Solution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"/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 process of dissolving one substance in another is called dissolution. It is not a chemical change.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"/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 maximum amount of solute that can be dissolved in a particular amount of solvent (100ml) is called its solubility.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"/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If a solution contains only one solute, then it is called a binary solution.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"/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 properties of solution mainly depend on solute particles. The amount of solute present in a solution is called its concentration. It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can be expressed by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using different terms. They are</a:t>
            </a:r>
            <a:endParaRPr lang="en-IN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28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chemistry</a:t>
            </a:r>
            <a:endParaRPr lang="en-IN" sz="28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5478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464573" y="99653"/>
            <a:ext cx="11216149" cy="63932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800" b="1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1.Mass Percentage:</a:t>
            </a:r>
            <a:r>
              <a:rPr lang="en-US" sz="280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Mass of solute in grams present in 100g of </a:t>
            </a: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the   solution. It is the ratio of mass of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solute to total mass </a:t>
            </a: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   of solution</a:t>
            </a: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r>
              <a:rPr lang="en-US" sz="2800" b="1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  <a:effectLst/>
                <a:latin typeface="+mn-lt"/>
                <a:ea typeface="Calibri" panose="020F0502020204030204" pitchFamily="34" charset="0"/>
              </a:rPr>
              <a:t>2. Volume Percentage:</a:t>
            </a:r>
            <a:br>
              <a:rPr lang="en-US" sz="28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br>
              <a:rPr lang="en-US" sz="28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r>
              <a:rPr lang="en-US" sz="2800" b="1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  <a:effectLst/>
                <a:latin typeface="+mn-lt"/>
                <a:ea typeface="Calibri" panose="020F0502020204030204" pitchFamily="34" charset="0"/>
              </a:rPr>
              <a:t>3. </a:t>
            </a:r>
            <a:r>
              <a:rPr lang="en-US" sz="2800" b="1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Molarity (M):</a:t>
            </a:r>
            <a:r>
              <a:rPr lang="en-US" sz="280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It is the number of moles of solute present per </a:t>
            </a: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2800" dirty="0" err="1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litre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of the solution.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 depends on </a:t>
            </a:r>
            <a:r>
              <a:rPr lang="en-IN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Temperature</a:t>
            </a: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		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</a:rPr>
              <a:t>	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    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Unit of molarity = Moles / L</a:t>
            </a:r>
            <a:br>
              <a:rPr lang="en-IN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28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Molarity of mixed solution: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If two solutions are mixed, </a:t>
            </a: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Molarity &amp; Volume of first solution = M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IN" sz="2800" baseline="-250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IN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Molarity &amp; Volume of second solution = M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V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	</a:t>
            </a: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        Molarity of the mixed solution,</a:t>
            </a: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r>
              <a:rPr lang="en-US" sz="28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chemistry</a:t>
            </a:r>
            <a:endParaRPr lang="en-IN" sz="28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43E6D8E5-AD3C-AE14-0DC6-5A9F8F29B2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1788665"/>
              </p:ext>
            </p:extLst>
          </p:nvPr>
        </p:nvGraphicFramePr>
        <p:xfrm>
          <a:off x="2394308" y="1082112"/>
          <a:ext cx="3678339" cy="8334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56794" imgH="330852" progId="Equation.DSMT4">
                  <p:embed/>
                </p:oleObj>
              </mc:Choice>
              <mc:Fallback>
                <p:oleObj name="Equation" r:id="rId3" imgW="1456794" imgH="33085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94308" y="1082112"/>
                        <a:ext cx="3678339" cy="8334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19EB82D8-5311-6602-98F2-734F2298F9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8736171"/>
              </p:ext>
            </p:extLst>
          </p:nvPr>
        </p:nvGraphicFramePr>
        <p:xfrm>
          <a:off x="3978734" y="1876917"/>
          <a:ext cx="4791640" cy="7556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093230" imgH="330852" progId="Equation.DSMT4">
                  <p:embed/>
                </p:oleObj>
              </mc:Choice>
              <mc:Fallback>
                <p:oleObj name="Equation" r:id="rId5" imgW="2093230" imgH="33085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78734" y="1876917"/>
                        <a:ext cx="4791640" cy="7556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C47BACB-E4BE-5CBA-52DB-162760139E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2935109"/>
              </p:ext>
            </p:extLst>
          </p:nvPr>
        </p:nvGraphicFramePr>
        <p:xfrm>
          <a:off x="1459382" y="3515620"/>
          <a:ext cx="2670166" cy="7992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32155" imgH="428857" progId="Equation.DSMT4">
                  <p:embed/>
                </p:oleObj>
              </mc:Choice>
              <mc:Fallback>
                <p:oleObj name="Equation" r:id="rId7" imgW="1432155" imgH="42885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59382" y="3515620"/>
                        <a:ext cx="2670166" cy="7992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8ED3026-E69F-0650-520F-5B49198AF2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2890947"/>
              </p:ext>
            </p:extLst>
          </p:nvPr>
        </p:nvGraphicFramePr>
        <p:xfrm>
          <a:off x="5711432" y="5340033"/>
          <a:ext cx="2557498" cy="10451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807865" imgH="330852" progId="Equation.DSMT4">
                  <p:embed/>
                </p:oleObj>
              </mc:Choice>
              <mc:Fallback>
                <p:oleObj name="Equation" r:id="rId9" imgW="807865" imgH="33085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711432" y="5340033"/>
                        <a:ext cx="2557498" cy="10451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871212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344129" y="65051"/>
            <a:ext cx="11190645" cy="64771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Molarity concept when two solutions are reacted</a:t>
            </a:r>
            <a:br>
              <a:rPr lang="en-IN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IN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1.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NaOH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en-US" sz="2800" baseline="-25000" dirty="0" err="1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aq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   +     HCl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en-US" sz="2800" baseline="-25000" dirty="0" err="1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aq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   -------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  NaCl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en-US" sz="2800" baseline="-25000" dirty="0" err="1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aq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+ 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O</a:t>
            </a:r>
            <a:br>
              <a:rPr lang="en-IN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IN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M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V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                M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V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</a:p>
          <a:p>
            <a:br>
              <a:rPr lang="en-IN" sz="2800" baseline="-25000" dirty="0">
                <a:solidFill>
                  <a:schemeClr val="bg1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</a:rPr>
              <a:t>According to molarity concept, 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Cambria" panose="02040503050406030204" pitchFamily="18" charset="0"/>
              </a:rPr>
              <a:t>t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</a:rPr>
              <a:t>he ratio of molarity &amp; volume of these two solutions are in the ratio of their number of moles in the balanced chemical equation </a:t>
            </a:r>
          </a:p>
          <a:p>
            <a:endParaRPr lang="en-US" sz="2800" dirty="0">
              <a:solidFill>
                <a:schemeClr val="bg1"/>
              </a:solidFill>
              <a:effectLst/>
              <a:latin typeface="+mn-lt"/>
              <a:ea typeface="Cambria" panose="02040503050406030204" pitchFamily="18" charset="0"/>
            </a:endParaRPr>
          </a:p>
          <a:p>
            <a:endParaRPr lang="en-US" sz="2800" dirty="0">
              <a:solidFill>
                <a:schemeClr val="bg1"/>
              </a:solidFill>
              <a:effectLst/>
              <a:latin typeface="+mn-lt"/>
              <a:ea typeface="Cambria" panose="020405030504060302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</a:rPr>
              <a:t> 2.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2KOH 	   +     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SO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4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   -----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K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SO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4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+ 2H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O</a:t>
            </a:r>
            <a:br>
              <a:rPr lang="en-IN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      M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V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	          M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V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br>
              <a:rPr lang="en-IN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chemeClr val="bg1"/>
              </a:solidFill>
              <a:effectLst/>
              <a:latin typeface="+mn-lt"/>
              <a:ea typeface="Cambria" panose="02040503050406030204" pitchFamily="18" charset="0"/>
            </a:endParaRPr>
          </a:p>
          <a:p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</a:rPr>
              <a:t> 		</a:t>
            </a: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</a:rPr>
            </a:b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</a:rPr>
              <a:t>Volume of water added to change the molarity M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</a:rPr>
              <a:t>1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</a:rPr>
              <a:t> to M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</a:rPr>
              <a:t> (dilution)</a:t>
            </a:r>
            <a:br>
              <a:rPr lang="en-US" sz="28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</a:rPr>
            </a:br>
            <a:endParaRPr lang="en-IN" sz="2800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00F6E499-22CC-A138-C7B5-763F2C8499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1613684"/>
              </p:ext>
            </p:extLst>
          </p:nvPr>
        </p:nvGraphicFramePr>
        <p:xfrm>
          <a:off x="3454400" y="2551113"/>
          <a:ext cx="3068638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06360" imgH="342720" progId="Equation.DSMT4">
                  <p:embed/>
                </p:oleObj>
              </mc:Choice>
              <mc:Fallback>
                <p:oleObj name="Equation" r:id="rId3" imgW="1206360" imgH="342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54400" y="2551113"/>
                        <a:ext cx="3068638" cy="873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C2D63B4F-B43C-ECB1-6582-0E82EEE70F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4576632"/>
              </p:ext>
            </p:extLst>
          </p:nvPr>
        </p:nvGraphicFramePr>
        <p:xfrm>
          <a:off x="4988075" y="3926547"/>
          <a:ext cx="1054047" cy="7482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65008" imgH="330852" progId="Equation.DSMT4">
                  <p:embed/>
                </p:oleObj>
              </mc:Choice>
              <mc:Fallback>
                <p:oleObj name="Equation" r:id="rId5" imgW="465008" imgH="33085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88075" y="3926547"/>
                        <a:ext cx="1054047" cy="7482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145A51E2-6FC0-F2E1-B7D0-095831CBF1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7420281"/>
              </p:ext>
            </p:extLst>
          </p:nvPr>
        </p:nvGraphicFramePr>
        <p:xfrm>
          <a:off x="1127799" y="4780863"/>
          <a:ext cx="5049837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361960" imgH="368280" progId="Equation.DSMT4">
                  <p:embed/>
                </p:oleObj>
              </mc:Choice>
              <mc:Fallback>
                <p:oleObj name="Equation" r:id="rId7" imgW="2361960" imgH="368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27799" y="4780863"/>
                        <a:ext cx="5049837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FB100C73-DAEB-519B-B5D6-6B35873D44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7863449"/>
              </p:ext>
            </p:extLst>
          </p:nvPr>
        </p:nvGraphicFramePr>
        <p:xfrm>
          <a:off x="5941226" y="5012107"/>
          <a:ext cx="1161077" cy="65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452862" imgH="330852" progId="Equation.DSMT4">
                  <p:embed/>
                </p:oleObj>
              </mc:Choice>
              <mc:Fallback>
                <p:oleObj name="Equation" r:id="rId9" imgW="452862" imgH="33085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941226" y="5012107"/>
                        <a:ext cx="1161077" cy="65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1B0EA7E7-1A43-4B32-F201-002462D59F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7753326"/>
              </p:ext>
            </p:extLst>
          </p:nvPr>
        </p:nvGraphicFramePr>
        <p:xfrm>
          <a:off x="6295250" y="5879557"/>
          <a:ext cx="2128053" cy="9854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795719" imgH="367691" progId="Equation.DSMT4">
                  <p:embed/>
                </p:oleObj>
              </mc:Choice>
              <mc:Fallback>
                <p:oleObj name="Equation" r:id="rId11" imgW="795719" imgH="367691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295250" y="5879557"/>
                        <a:ext cx="2128053" cy="9854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575651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289128" y="276634"/>
            <a:ext cx="11657066" cy="54949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000" dirty="0">
                <a:ln w="0">
                  <a:solidFill>
                    <a:srgbClr val="92D050"/>
                  </a:solidFill>
                </a:ln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Molality (M): </a:t>
            </a:r>
            <a:r>
              <a:rPr lang="en-US" sz="28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  <a:t>It is the number of moles of solute present per Kg of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</a:t>
            </a:r>
            <a:r>
              <a:rPr lang="en-US" sz="28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  <a:t>the  solvent.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800" dirty="0">
              <a:solidFill>
                <a:schemeClr val="bg1"/>
              </a:solidFill>
              <a:effectLst/>
              <a:latin typeface="C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  <a:t>	  Unit ----</a:t>
            </a:r>
            <a:r>
              <a:rPr lang="en-US" sz="28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US" sz="28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  <a:t> Moles / Kg.    It is independent on temperature.</a:t>
            </a:r>
            <a:endParaRPr lang="en-IN" sz="2800" dirty="0">
              <a:solidFill>
                <a:schemeClr val="bg1"/>
              </a:solidFill>
              <a:effectLst/>
              <a:latin typeface="C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b="1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  <a:t>Normality (N):</a:t>
            </a:r>
            <a:r>
              <a:rPr lang="en-US" sz="280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  <a:t>It is the number of gram equivalent of solute present per </a:t>
            </a:r>
            <a:r>
              <a:rPr lang="en-US" sz="2800" dirty="0" err="1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  <a:t>litre</a:t>
            </a:r>
            <a:r>
              <a:rPr lang="en-US" sz="28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  <a:t> of the solution.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800" dirty="0">
              <a:solidFill>
                <a:schemeClr val="bg1"/>
              </a:solidFill>
              <a:effectLst/>
              <a:latin typeface="C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  <a:t>    	</a:t>
            </a:r>
            <a:endParaRPr lang="en-US" sz="2800" dirty="0">
              <a:solidFill>
                <a:schemeClr val="bg1"/>
              </a:solidFill>
              <a:latin typeface="C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  <a:t>Unit  ----</a:t>
            </a:r>
            <a:r>
              <a:rPr lang="en-US" sz="28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US" sz="28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  <a:t> g Equivalent / L</a:t>
            </a:r>
            <a:endParaRPr lang="en-IN" sz="2800" dirty="0">
              <a:solidFill>
                <a:schemeClr val="bg1"/>
              </a:solidFill>
              <a:effectLst/>
              <a:latin typeface="C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b="1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  <a:cs typeface="Times New Roman" panose="02020603050405020304" pitchFamily="18" charset="0"/>
              </a:rPr>
              <a:t>Equivalent Weight: </a:t>
            </a:r>
            <a:r>
              <a:rPr lang="en-US" sz="28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</a:rPr>
              <a:t> 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</a:rPr>
              <a:t>(</a:t>
            </a:r>
            <a:r>
              <a:rPr lang="en-US" sz="2800" dirty="0" err="1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</a:rPr>
              <a:t>i</a:t>
            </a:r>
            <a:r>
              <a:rPr lang="en-US" sz="28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</a:rPr>
              <a:t>)  Equivalent weight of an acid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800" dirty="0">
              <a:solidFill>
                <a:schemeClr val="bg1"/>
              </a:solidFill>
              <a:latin typeface="Clibri"/>
              <a:ea typeface="Calibri" panose="020F050202020403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800" dirty="0">
              <a:solidFill>
                <a:schemeClr val="bg1"/>
              </a:solidFill>
              <a:effectLst/>
              <a:latin typeface="Clibri"/>
              <a:ea typeface="Calibri" panose="020F050202020403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800" dirty="0">
              <a:solidFill>
                <a:schemeClr val="bg1"/>
              </a:solidFill>
              <a:effectLst/>
              <a:latin typeface="Clibri"/>
              <a:ea typeface="Calibri" panose="020F050202020403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  <a:effectLst/>
                <a:latin typeface="Clibri"/>
                <a:ea typeface="Calibri" panose="020F0502020204030204" pitchFamily="34" charset="0"/>
              </a:rPr>
              <a:t> 			</a:t>
            </a:r>
            <a:endParaRPr lang="en-IN" sz="2800" dirty="0">
              <a:solidFill>
                <a:schemeClr val="bg1"/>
              </a:solidFill>
              <a:effectLst/>
              <a:latin typeface="Clibri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590D53D2-967D-AB3F-4D11-6724A748FD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2145384"/>
              </p:ext>
            </p:extLst>
          </p:nvPr>
        </p:nvGraphicFramePr>
        <p:xfrm>
          <a:off x="5054663" y="717402"/>
          <a:ext cx="2984427" cy="7381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34295" imgH="330852" progId="Equation.DSMT4">
                  <p:embed/>
                </p:oleObj>
              </mc:Choice>
              <mc:Fallback>
                <p:oleObj name="Equation" r:id="rId3" imgW="1334295" imgH="33085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54663" y="717402"/>
                        <a:ext cx="2984427" cy="7381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C36F87C1-FAE2-073F-6D23-1B68D3C237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9194032"/>
              </p:ext>
            </p:extLst>
          </p:nvPr>
        </p:nvGraphicFramePr>
        <p:xfrm>
          <a:off x="8108387" y="863879"/>
          <a:ext cx="3066051" cy="7381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71079" imgH="330852" progId="Equation.DSMT4">
                  <p:embed/>
                </p:oleObj>
              </mc:Choice>
              <mc:Fallback>
                <p:oleObj name="Equation" r:id="rId5" imgW="1371079" imgH="33085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108387" y="863879"/>
                        <a:ext cx="3066051" cy="7381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2B8BC330-C34A-23B5-E62A-23D9D1C5AC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6879880"/>
              </p:ext>
            </p:extLst>
          </p:nvPr>
        </p:nvGraphicFramePr>
        <p:xfrm>
          <a:off x="2265238" y="2133808"/>
          <a:ext cx="4077106" cy="8522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578945" imgH="330852" progId="Equation.DSMT4">
                  <p:embed/>
                </p:oleObj>
              </mc:Choice>
              <mc:Fallback>
                <p:oleObj name="Equation" r:id="rId7" imgW="1578945" imgH="33085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265238" y="2133808"/>
                        <a:ext cx="4077106" cy="8522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2E0F7140-F6EA-3FE8-6A73-F6116586BB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8612177"/>
              </p:ext>
            </p:extLst>
          </p:nvPr>
        </p:nvGraphicFramePr>
        <p:xfrm>
          <a:off x="4558187" y="2875407"/>
          <a:ext cx="6022089" cy="7381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693229" imgH="330852" progId="Equation.DSMT4">
                  <p:embed/>
                </p:oleObj>
              </mc:Choice>
              <mc:Fallback>
                <p:oleObj name="Equation" r:id="rId9" imgW="2693229" imgH="33085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558187" y="2875407"/>
                        <a:ext cx="6022089" cy="7381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E36CA8DA-8F3C-AFED-78E6-DB9C80B014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7698685"/>
              </p:ext>
            </p:extLst>
          </p:nvPr>
        </p:nvGraphicFramePr>
        <p:xfrm>
          <a:off x="4647604" y="3741380"/>
          <a:ext cx="2237145" cy="7742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954654" imgH="330852" progId="Equation.DSMT4">
                  <p:embed/>
                </p:oleObj>
              </mc:Choice>
              <mc:Fallback>
                <p:oleObj name="Equation" r:id="rId11" imgW="954654" imgH="33085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647604" y="3741380"/>
                        <a:ext cx="2237145" cy="7742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20A1B735-29BD-B06A-D77C-D5C0EC8A93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332957"/>
              </p:ext>
            </p:extLst>
          </p:nvPr>
        </p:nvGraphicFramePr>
        <p:xfrm>
          <a:off x="7030491" y="3613530"/>
          <a:ext cx="4143947" cy="3116580"/>
        </p:xfrm>
        <a:graphic>
          <a:graphicData uri="http://schemas.openxmlformats.org/drawingml/2006/table">
            <a:tbl>
              <a:tblPr firstRow="1" firstCol="1" bandRow="1">
                <a:tableStyleId>{D113A9D2-9D6B-4929-AA2D-F23B5EE8CBE7}</a:tableStyleId>
              </a:tblPr>
              <a:tblGrid>
                <a:gridCol w="2139604">
                  <a:extLst>
                    <a:ext uri="{9D8B030D-6E8A-4147-A177-3AD203B41FA5}">
                      <a16:colId xmlns:a16="http://schemas.microsoft.com/office/drawing/2014/main" val="2198436073"/>
                    </a:ext>
                  </a:extLst>
                </a:gridCol>
                <a:gridCol w="2004343">
                  <a:extLst>
                    <a:ext uri="{9D8B030D-6E8A-4147-A177-3AD203B41FA5}">
                      <a16:colId xmlns:a16="http://schemas.microsoft.com/office/drawing/2014/main" val="4146816113"/>
                    </a:ext>
                  </a:extLst>
                </a:gridCol>
              </a:tblGrid>
              <a:tr h="2821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</a:rPr>
                        <a:t>Acid</a:t>
                      </a:r>
                      <a:endParaRPr lang="en-IN" sz="20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</a:rPr>
                        <a:t>Basicity</a:t>
                      </a:r>
                      <a:endParaRPr lang="en-IN" sz="20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4398100"/>
                  </a:ext>
                </a:extLst>
              </a:tr>
              <a:tr h="2821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HCl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191004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H</a:t>
                      </a:r>
                      <a:r>
                        <a:rPr lang="en-US" sz="2000" baseline="-250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SO</a:t>
                      </a:r>
                      <a:r>
                        <a:rPr lang="en-US" sz="2000" baseline="-25000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75823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CH</a:t>
                      </a:r>
                      <a:r>
                        <a:rPr lang="en-US" sz="2000" baseline="-25000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COOH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75783264"/>
                  </a:ext>
                </a:extLst>
              </a:tr>
              <a:tr h="2821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H COOH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55616105"/>
                  </a:ext>
                </a:extLst>
              </a:tr>
              <a:tr h="2821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H</a:t>
                      </a:r>
                      <a:r>
                        <a:rPr lang="en-US" sz="2000" baseline="-2500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PO</a:t>
                      </a:r>
                      <a:r>
                        <a:rPr lang="en-US" sz="2000" baseline="-2500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1953836"/>
                  </a:ext>
                </a:extLst>
              </a:tr>
              <a:tr h="2821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H</a:t>
                      </a:r>
                      <a:r>
                        <a:rPr lang="en-US" sz="2000" baseline="-2500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PO</a:t>
                      </a:r>
                      <a:r>
                        <a:rPr lang="en-US" sz="2000" baseline="-2500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4753548"/>
                  </a:ext>
                </a:extLst>
              </a:tr>
              <a:tr h="2821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H</a:t>
                      </a:r>
                      <a:r>
                        <a:rPr lang="en-US" sz="2000" baseline="-2500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PO</a:t>
                      </a:r>
                      <a:r>
                        <a:rPr lang="en-US" sz="2000" baseline="-2500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7783030"/>
                  </a:ext>
                </a:extLst>
              </a:tr>
              <a:tr h="2821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H</a:t>
                      </a:r>
                      <a:r>
                        <a:rPr lang="en-US" sz="2000" baseline="-2500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C</a:t>
                      </a:r>
                      <a:r>
                        <a:rPr lang="en-US" sz="2000" baseline="-2500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O</a:t>
                      </a:r>
                      <a:r>
                        <a:rPr lang="en-US" sz="2000" baseline="-2500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3756945"/>
                  </a:ext>
                </a:extLst>
              </a:tr>
              <a:tr h="2821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HNO</a:t>
                      </a:r>
                      <a:r>
                        <a:rPr lang="en-US" sz="2000" baseline="-2500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672232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019333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838199" y="365125"/>
            <a:ext cx="11227516" cy="57777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000" dirty="0">
              <a:solidFill>
                <a:schemeClr val="bg1"/>
              </a:solidFill>
              <a:effectLst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r>
              <a:rPr lang="en-US" sz="4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(</a:t>
            </a:r>
            <a:r>
              <a:rPr lang="en-US" sz="3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ii). Equivalent mass of base </a:t>
            </a:r>
            <a:br>
              <a:rPr lang="en-US" sz="3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r>
              <a:rPr lang="en-US" sz="3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Acidity is the number of </a:t>
            </a:r>
            <a:r>
              <a:rPr lang="en-US" sz="30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</a:rPr>
              <a:t>OH</a:t>
            </a:r>
            <a:r>
              <a:rPr lang="en-US" sz="3000" baseline="300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</a:rPr>
              <a:t>-</a:t>
            </a:r>
            <a:r>
              <a:rPr lang="en-US" sz="30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US" sz="3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ions produced in solution or total valency of the metal ion.</a:t>
            </a:r>
          </a:p>
          <a:p>
            <a:pPr marL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br>
              <a:rPr lang="en-US" sz="3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br>
              <a:rPr lang="en-US" sz="3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br>
              <a:rPr lang="en-US" sz="3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br>
              <a:rPr lang="en-US" sz="3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br>
              <a:rPr lang="en-US" sz="3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br>
              <a:rPr lang="en-US" sz="3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br>
              <a:rPr lang="en-US" sz="30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</a:rPr>
            </a:br>
            <a:r>
              <a:rPr lang="en-US" sz="30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</a:rPr>
              <a:t>(iii)  </a:t>
            </a:r>
            <a:r>
              <a:rPr lang="en-US" sz="3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Equivalent mass of salt</a:t>
            </a:r>
          </a:p>
          <a:p>
            <a:r>
              <a:rPr lang="en-US" sz="3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br>
              <a:rPr lang="en-US" sz="3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r>
              <a:rPr lang="en-US" sz="3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Ex: KMnO</a:t>
            </a:r>
            <a:r>
              <a:rPr lang="en-US" sz="30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4</a:t>
            </a:r>
            <a:r>
              <a:rPr lang="en-US" sz="3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 Equation Weight 		       (In acid </a:t>
            </a:r>
            <a:r>
              <a:rPr lang="en-US" sz="3000" dirty="0" err="1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mediu</a:t>
            </a:r>
            <a:r>
              <a:rPr lang="en-US" sz="3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 	</a:t>
            </a:r>
            <a:br>
              <a:rPr lang="en-US" sz="3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r>
              <a:rPr lang="en-US" sz="30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		              </a:t>
            </a:r>
            <a:br>
              <a:rPr lang="en-US" sz="30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0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			    </a:t>
            </a:r>
            <a:r>
              <a:rPr lang="en-US" sz="3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= 31.6g eq.	     	                  +7          +2</a:t>
            </a:r>
            <a:endParaRPr lang="en-IN" sz="3000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822D1923-A113-BA7D-D828-79DAF53155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5807151"/>
              </p:ext>
            </p:extLst>
          </p:nvPr>
        </p:nvGraphicFramePr>
        <p:xfrm>
          <a:off x="5060457" y="639281"/>
          <a:ext cx="2303904" cy="6505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56795" imgH="330852" progId="Equation.DSMT4">
                  <p:embed/>
                </p:oleObj>
              </mc:Choice>
              <mc:Fallback>
                <p:oleObj name="Equation" r:id="rId3" imgW="856795" imgH="33085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60457" y="639281"/>
                        <a:ext cx="2303904" cy="6505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E9C48EC8-3481-BEE0-64E1-DBE0EE2545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0326381"/>
              </p:ext>
            </p:extLst>
          </p:nvPr>
        </p:nvGraphicFramePr>
        <p:xfrm>
          <a:off x="5060457" y="4916760"/>
          <a:ext cx="883819" cy="8838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05725" imgH="306177" progId="Equation.DSMT4">
                  <p:embed/>
                </p:oleObj>
              </mc:Choice>
              <mc:Fallback>
                <p:oleObj name="Equation" r:id="rId5" imgW="305725" imgH="30617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60457" y="4916760"/>
                        <a:ext cx="883819" cy="8838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D6F92018-3435-8D96-9E08-0C71C9631B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3131286"/>
              </p:ext>
            </p:extLst>
          </p:nvPr>
        </p:nvGraphicFramePr>
        <p:xfrm>
          <a:off x="9143528" y="4985438"/>
          <a:ext cx="2764872" cy="6505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783226" imgH="183845" progId="Equation.DSMT4">
                  <p:embed/>
                </p:oleObj>
              </mc:Choice>
              <mc:Fallback>
                <p:oleObj name="Equation" r:id="rId7" imgW="783226" imgH="18384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3528" y="4985438"/>
                        <a:ext cx="2764872" cy="6505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C6D7E69-EAF2-CF21-51CE-C1A497BEF2B8}"/>
              </a:ext>
            </a:extLst>
          </p:cNvPr>
          <p:cNvCxnSpPr>
            <a:cxnSpLocks/>
          </p:cNvCxnSpPr>
          <p:nvPr/>
        </p:nvCxnSpPr>
        <p:spPr>
          <a:xfrm>
            <a:off x="10141954" y="5813865"/>
            <a:ext cx="59048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52650385-BFA4-F5C6-BE7F-3FD1462BE9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80627" y="1588919"/>
            <a:ext cx="4359660" cy="2436885"/>
          </a:xfrm>
          <a:prstGeom prst="rect">
            <a:avLst/>
          </a:prstGeom>
        </p:spPr>
      </p:pic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CBCCACA7-A09D-22B4-6162-464B64D2BF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6406047"/>
              </p:ext>
            </p:extLst>
          </p:nvPr>
        </p:nvGraphicFramePr>
        <p:xfrm>
          <a:off x="4816185" y="3943392"/>
          <a:ext cx="6984059" cy="8641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668591" imgH="330852" progId="Equation.DSMT4">
                  <p:embed/>
                </p:oleObj>
              </mc:Choice>
              <mc:Fallback>
                <p:oleObj name="Equation" r:id="rId10" imgW="2668591" imgH="33085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816185" y="3943392"/>
                        <a:ext cx="6984059" cy="8641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341470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180972" y="365124"/>
            <a:ext cx="11932369" cy="6399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solidFill>
                  <a:srgbClr val="92D05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Relation b/w M and N</a:t>
            </a:r>
            <a:endParaRPr lang="en-US" sz="2800" dirty="0">
              <a:solidFill>
                <a:schemeClr val="bg1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"/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Normality x equivalent mass = molarity x molecular mass	</a:t>
            </a:r>
          </a:p>
          <a:p>
            <a:pPr lvl="0" algn="l">
              <a:lnSpc>
                <a:spcPct val="107000"/>
              </a:lnSpc>
              <a:spcAft>
                <a:spcPts val="800"/>
              </a:spcAft>
            </a:pPr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Normality of 1M HCl</a:t>
            </a:r>
          </a:p>
          <a:p>
            <a:pPr marL="361950" indent="-361950" algn="l"/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	Normality of 1M H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SO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4</a:t>
            </a:r>
          </a:p>
          <a:p>
            <a:pPr marL="361950" indent="-361950" algn="l"/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endParaRPr lang="en-US" sz="2800" dirty="0">
              <a:solidFill>
                <a:schemeClr val="bg1"/>
              </a:solidFill>
              <a:latin typeface="+mn-lt"/>
              <a:ea typeface="Calibri" panose="020F0502020204030204" pitchFamily="34" charset="0"/>
            </a:endParaRPr>
          </a:p>
          <a:p>
            <a:pPr algn="l"/>
            <a:r>
              <a:rPr lang="en-US" sz="3600" dirty="0" err="1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Molefraction</a:t>
            </a:r>
            <a:r>
              <a:rPr lang="en-US" sz="360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X: </a:t>
            </a:r>
          </a:p>
          <a:p>
            <a:pPr algn="l"/>
            <a:endParaRPr lang="en-US" sz="2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</a:rPr>
              <a:t>	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It is the ratio of number of moles at a component to total number of moles of the components. Mole fraction of solvent, </a:t>
            </a:r>
          </a:p>
          <a:p>
            <a:pPr marL="361950" indent="-361950" algn="l"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mole fraction of solute, 	                    For a binary solution X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A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 + X</a:t>
            </a:r>
            <a:r>
              <a:rPr lang="en-US" sz="28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B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 = 1. </a:t>
            </a:r>
          </a:p>
          <a:p>
            <a:pPr marL="361950" indent="-361950" algn="l"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It is independent on temperature. </a:t>
            </a:r>
          </a:p>
          <a:p>
            <a:pPr marL="361950" indent="-361950" algn="l"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     </a:t>
            </a:r>
          </a:p>
          <a:p>
            <a:pPr algn="ctr"/>
            <a:r>
              <a:rPr lang="en-US" sz="28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chemistry</a:t>
            </a:r>
            <a:endParaRPr lang="en-IN" sz="28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8B647E7A-D244-6801-CAAC-95118B87B9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0659369"/>
              </p:ext>
            </p:extLst>
          </p:nvPr>
        </p:nvGraphicFramePr>
        <p:xfrm>
          <a:off x="3932697" y="2152843"/>
          <a:ext cx="4691343" cy="68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093230" imgH="306177" progId="Equation.DSMT4">
                  <p:embed/>
                </p:oleObj>
              </mc:Choice>
              <mc:Fallback>
                <p:oleObj name="Equation" r:id="rId3" imgW="2093230" imgH="30617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32697" y="2152843"/>
                        <a:ext cx="4691343" cy="68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36F7FE37-E0C4-6117-29D2-59D6A9A28E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9718220"/>
              </p:ext>
            </p:extLst>
          </p:nvPr>
        </p:nvGraphicFramePr>
        <p:xfrm>
          <a:off x="6278368" y="3708894"/>
          <a:ext cx="1996258" cy="1098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99652" imgH="330852" progId="Equation.DSMT4">
                  <p:embed/>
                </p:oleObj>
              </mc:Choice>
              <mc:Fallback>
                <p:oleObj name="Equation" r:id="rId5" imgW="599652" imgH="33085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78368" y="3708894"/>
                        <a:ext cx="1996258" cy="10984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690F0F68-AA67-E52D-616B-C07877E385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656046"/>
              </p:ext>
            </p:extLst>
          </p:nvPr>
        </p:nvGraphicFramePr>
        <p:xfrm>
          <a:off x="3558967" y="4493335"/>
          <a:ext cx="1874659" cy="8313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99652" imgH="330852" progId="Equation.DSMT4">
                  <p:embed/>
                </p:oleObj>
              </mc:Choice>
              <mc:Fallback>
                <p:oleObj name="Equation" r:id="rId7" imgW="599652" imgH="33085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58967" y="4493335"/>
                        <a:ext cx="1874659" cy="8313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AA15E7E-FEEF-4541-A67F-4747747E5E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6773065"/>
              </p:ext>
            </p:extLst>
          </p:nvPr>
        </p:nvGraphicFramePr>
        <p:xfrm>
          <a:off x="3802836" y="1468855"/>
          <a:ext cx="5347481" cy="7650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142160" imgH="306177" progId="Equation.DSMT4">
                  <p:embed/>
                </p:oleObj>
              </mc:Choice>
              <mc:Fallback>
                <p:oleObj name="Equation" r:id="rId9" imgW="2142160" imgH="30617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802836" y="1468855"/>
                        <a:ext cx="5347481" cy="7650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967074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itle 1">
                <a:extLst>
                  <a:ext uri="{FF2B5EF4-FFF2-40B4-BE49-F238E27FC236}">
                    <a16:creationId xmlns:a16="http://schemas.microsoft.com/office/drawing/2014/main" id="{E935A32F-A71A-B85B-4C39-247D0C1E283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7226" y="835742"/>
                <a:ext cx="10594259" cy="3762734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3600" b="1" dirty="0">
                    <a:solidFill>
                      <a:srgbClr val="00B050"/>
                    </a:solidFill>
                    <a:effectLst>
                      <a:glow rad="101600">
                        <a:schemeClr val="accent6">
                          <a:satMod val="175000"/>
                          <a:alpha val="40000"/>
                        </a:schemeClr>
                      </a:glow>
                    </a:effectLst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Solved ex:</a:t>
                </a:r>
                <a:br>
                  <a:rPr lang="en-US" sz="2800" b="1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b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1.  3.65 g HCI gas present in 200 ml of its aqueous solution. The molarity </a:t>
                </a:r>
                <a:b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     of the solution is </a:t>
                </a:r>
                <a:b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     </a:t>
                </a:r>
                <a:r>
                  <a:rPr lang="en-US" sz="2800" b="1" dirty="0">
                    <a:solidFill>
                      <a:srgbClr val="92D050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solution</a:t>
                </a:r>
                <a:r>
                  <a:rPr lang="en-US" sz="2800" b="1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br>
                  <a:rPr lang="en-US" sz="2800" b="1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800" b="1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    </a:t>
                </a:r>
                <a: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Molarity  	      M=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𝑤𝐵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𝑀𝐵</m:t>
                        </m:r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 </m:t>
                        </m:r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𝑥</m:t>
                        </m:r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 </m:t>
                        </m:r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𝑣𝑖𝑛</m:t>
                        </m:r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 </m:t>
                        </m:r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𝐿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b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800" dirty="0">
                    <a:solidFill>
                      <a:srgbClr val="FF0000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	</a:t>
                </a:r>
                <a:br>
                  <a:rPr lang="en-US" sz="2800" dirty="0">
                    <a:solidFill>
                      <a:srgbClr val="FF0000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800" dirty="0">
                    <a:solidFill>
                      <a:srgbClr val="FF0000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	</a:t>
                </a:r>
                <a:br>
                  <a:rPr lang="en-IN" sz="2800" dirty="0">
                    <a:solidFill>
                      <a:srgbClr val="FF0000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800" dirty="0">
                    <a:solidFill>
                      <a:srgbClr val="FF0000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	</a:t>
                </a:r>
                <a:r>
                  <a:rPr lang="en-US" sz="2800" dirty="0"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chemistry</a:t>
                </a:r>
                <a:endParaRPr lang="en-IN" sz="2800" dirty="0">
                  <a:latin typeface="+mn-lt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9" name="Title 1">
                <a:extLst>
                  <a:ext uri="{FF2B5EF4-FFF2-40B4-BE49-F238E27FC236}">
                    <a16:creationId xmlns:a16="http://schemas.microsoft.com/office/drawing/2014/main" id="{E935A32F-A71A-B85B-4C39-247D0C1E28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26" y="835742"/>
                <a:ext cx="10594259" cy="3762734"/>
              </a:xfrm>
              <a:prstGeom prst="rect">
                <a:avLst/>
              </a:prstGeom>
              <a:blipFill>
                <a:blip r:embed="rId3"/>
                <a:stretch>
                  <a:fillRect l="-2359" t="-6969" r="-1899" b="-534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B95A208B-18BF-F312-6940-E33CB237E9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9497324"/>
              </p:ext>
            </p:extLst>
          </p:nvPr>
        </p:nvGraphicFramePr>
        <p:xfrm>
          <a:off x="2912653" y="3534083"/>
          <a:ext cx="3645463" cy="9104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64659" imgH="416693" progId="Equation.DSMT4">
                  <p:embed/>
                </p:oleObj>
              </mc:Choice>
              <mc:Fallback>
                <p:oleObj name="Equation" r:id="rId4" imgW="1664659" imgH="41669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912653" y="3534083"/>
                        <a:ext cx="3645463" cy="9104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059138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itle 1">
                <a:extLst>
                  <a:ext uri="{FF2B5EF4-FFF2-40B4-BE49-F238E27FC236}">
                    <a16:creationId xmlns:a16="http://schemas.microsoft.com/office/drawing/2014/main" id="{E935A32F-A71A-B85B-4C39-247D0C1E283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7226" y="914400"/>
                <a:ext cx="10594259" cy="435436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IN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2.  8 g NaOH dissolved in 500 mL of its aqueous solution. It </a:t>
                </a:r>
                <a:br>
                  <a:rPr lang="en-IN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IN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     density  of the  solution is 1.2 g/mL then molality of the solution   </a:t>
                </a:r>
                <a:br>
                  <a:rPr lang="en-IN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IN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     will be </a:t>
                </a:r>
                <a:br>
                  <a:rPr lang="en-IN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IN" sz="2800" dirty="0">
                    <a:solidFill>
                      <a:srgbClr val="92D050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     </a:t>
                </a:r>
                <a:r>
                  <a:rPr lang="en-US" sz="2800" b="1" dirty="0">
                    <a:solidFill>
                      <a:srgbClr val="92D050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solution</a:t>
                </a:r>
                <a:br>
                  <a:rPr lang="en-US" sz="2800" b="1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800" b="1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	</a:t>
                </a:r>
                <a: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d=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𝑚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𝑉</m:t>
                        </m:r>
                      </m:den>
                    </m:f>
                  </m:oMath>
                </a14:m>
                <a:br>
                  <a:rPr lang="en-IN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IN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	m=d x V = 1.2 x 500 = 600g.</a:t>
                </a:r>
                <a:br>
                  <a:rPr lang="en-IN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IN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Weight of solvent, W</a:t>
                </a:r>
                <a:r>
                  <a:rPr lang="en-IN" sz="2800" baseline="-250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A</a:t>
                </a:r>
                <a:r>
                  <a:rPr lang="en-IN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 = 600 – 8 = 592g</a:t>
                </a:r>
                <a:br>
                  <a:rPr lang="en-IN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br>
                  <a:rPr lang="en-IN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IN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   molality,	m = 			</a:t>
                </a:r>
                <a:br>
                  <a:rPr lang="en-IN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endParaRPr lang="en-IN" sz="2800" dirty="0">
                  <a:solidFill>
                    <a:schemeClr val="bg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9" name="Title 1">
                <a:extLst>
                  <a:ext uri="{FF2B5EF4-FFF2-40B4-BE49-F238E27FC236}">
                    <a16:creationId xmlns:a16="http://schemas.microsoft.com/office/drawing/2014/main" id="{E935A32F-A71A-B85B-4C39-247D0C1E28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26" y="914400"/>
                <a:ext cx="10594259" cy="4354360"/>
              </a:xfrm>
              <a:prstGeom prst="rect">
                <a:avLst/>
              </a:prstGeom>
              <a:blipFill>
                <a:blip r:embed="rId3"/>
                <a:stretch>
                  <a:fillRect l="-120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99F5A5FF-D8BB-1EA6-C8F7-3D07E84DD5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605707"/>
              </p:ext>
            </p:extLst>
          </p:nvPr>
        </p:nvGraphicFramePr>
        <p:xfrm>
          <a:off x="3226569" y="4186493"/>
          <a:ext cx="3115238" cy="732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823942" imgH="428857" progId="Equation.DSMT4">
                  <p:embed/>
                </p:oleObj>
              </mc:Choice>
              <mc:Fallback>
                <p:oleObj name="Equation" r:id="rId4" imgW="1823942" imgH="42885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26569" y="4186493"/>
                        <a:ext cx="3115238" cy="7320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855571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460582" y="550607"/>
            <a:ext cx="10775232" cy="58501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>
              <a:buAutoNum type="arabicPeriod" startAt="3"/>
            </a:pPr>
            <a:r>
              <a:rPr lang="en-IN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How many ml of 1M H</a:t>
            </a:r>
            <a:r>
              <a:rPr lang="en-IN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 </a:t>
            </a:r>
            <a:r>
              <a:rPr lang="en-IN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SO</a:t>
            </a:r>
            <a:r>
              <a:rPr lang="en-IN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en-IN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is required to neutralise 10.ml of</a:t>
            </a:r>
            <a:br>
              <a:rPr lang="en-IN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IN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1M  NaOH solution</a:t>
            </a:r>
          </a:p>
          <a:p>
            <a:r>
              <a:rPr lang="en-IN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br>
              <a:rPr lang="en-IN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IN" sz="2800" dirty="0">
                <a:solidFill>
                  <a:srgbClr val="92D05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</a:t>
            </a:r>
            <a:r>
              <a:rPr lang="en-US" sz="2800" b="1" dirty="0">
                <a:solidFill>
                  <a:srgbClr val="92D05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Solution</a:t>
            </a:r>
            <a:br>
              <a:rPr lang="en-US" sz="2800" b="1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800" b="1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b="1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2NaOH + H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SO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	         Na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SO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+ 2H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O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  M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V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M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V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       V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= 5 mL	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800" dirty="0">
                <a:solidFill>
                  <a:srgbClr val="FF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chemistry</a:t>
            </a:r>
            <a:endParaRPr lang="en-IN" sz="28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88BB2FB6-0B46-CC67-774D-807BC0D7BE22}"/>
              </a:ext>
            </a:extLst>
          </p:cNvPr>
          <p:cNvCxnSpPr>
            <a:cxnSpLocks/>
          </p:cNvCxnSpPr>
          <p:nvPr/>
        </p:nvCxnSpPr>
        <p:spPr>
          <a:xfrm>
            <a:off x="3877263" y="2872455"/>
            <a:ext cx="101584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3FABF353-CD4D-F5B3-A5CE-9A806248FA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2569895"/>
              </p:ext>
            </p:extLst>
          </p:nvPr>
        </p:nvGraphicFramePr>
        <p:xfrm>
          <a:off x="2803986" y="3443080"/>
          <a:ext cx="1581201" cy="1700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20010" imgH="882736" progId="Equation.DSMT4">
                  <p:embed/>
                </p:oleObj>
              </mc:Choice>
              <mc:Fallback>
                <p:oleObj name="Equation" r:id="rId3" imgW="820010" imgH="882736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03986" y="3443080"/>
                        <a:ext cx="1581201" cy="1700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5205382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433540" y="936652"/>
            <a:ext cx="11101234" cy="5578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>
              <a:buAutoNum type="arabicPeriod" startAt="4"/>
            </a:pP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The malefaction of benzene in a solution containing 30% by</a:t>
            </a:r>
          </a:p>
          <a:p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mass   of it in CCl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is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en-US" sz="2800" b="1" dirty="0">
                <a:solidFill>
                  <a:srgbClr val="92D05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solution</a:t>
            </a:r>
            <a:r>
              <a:rPr lang="en-US" sz="2800" b="1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en-US" sz="2800" b="1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b="1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mass of benzene = 30 g</a:t>
            </a:r>
            <a:b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	mass of CCl</a:t>
            </a:r>
            <a:r>
              <a:rPr lang="en-US" sz="2800" baseline="-250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en-US" sz="2800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= 70g</a:t>
            </a:r>
            <a:br>
              <a:rPr lang="en-US" sz="2800" dirty="0">
                <a:solidFill>
                  <a:srgbClr val="FF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800" dirty="0">
                <a:solidFill>
                  <a:srgbClr val="FF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800" dirty="0">
                <a:solidFill>
                  <a:srgbClr val="FF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800" dirty="0">
                <a:solidFill>
                  <a:srgbClr val="FF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800" dirty="0">
                <a:solidFill>
                  <a:srgbClr val="FF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800" dirty="0">
                <a:solidFill>
                  <a:srgbClr val="FF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800" dirty="0">
                <a:solidFill>
                  <a:srgbClr val="FF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800" dirty="0">
                <a:solidFill>
                  <a:srgbClr val="FF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800" dirty="0">
                <a:solidFill>
                  <a:srgbClr val="FF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800" dirty="0">
                <a:solidFill>
                  <a:srgbClr val="FF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chemistry</a:t>
            </a:r>
            <a:endParaRPr lang="en-IN" sz="28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692CBFE3-AF7B-5F47-4C50-76E1FA55D9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5825246"/>
              </p:ext>
            </p:extLst>
          </p:nvPr>
        </p:nvGraphicFramePr>
        <p:xfrm>
          <a:off x="1407549" y="3045541"/>
          <a:ext cx="4029689" cy="2492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921802" imgH="1188913" progId="Equation.DSMT4">
                  <p:embed/>
                </p:oleObj>
              </mc:Choice>
              <mc:Fallback>
                <p:oleObj name="Equation" r:id="rId3" imgW="1921802" imgH="118891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07549" y="3045541"/>
                        <a:ext cx="4029689" cy="24923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591289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itle 1">
                <a:extLst>
                  <a:ext uri="{FF2B5EF4-FFF2-40B4-BE49-F238E27FC236}">
                    <a16:creationId xmlns:a16="http://schemas.microsoft.com/office/drawing/2014/main" id="{E935A32F-A71A-B85B-4C39-247D0C1E283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78569" y="845574"/>
                <a:ext cx="10775232" cy="532908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514350" indent="-514350">
                  <a:buAutoNum type="arabicPeriod" startAt="5"/>
                </a:pPr>
                <a: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1M aqueous solution of NaOH is neutralized by 200 ml of</a:t>
                </a:r>
                <a:b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 2M HCI  solution. The mas of </a:t>
                </a:r>
                <a:r>
                  <a:rPr lang="en-US" sz="2800" dirty="0" err="1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NaCL</a:t>
                </a:r>
                <a: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 produced is </a:t>
                </a:r>
              </a:p>
              <a:p>
                <a:b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     </a:t>
                </a:r>
                <a:r>
                  <a:rPr lang="en-US" sz="2800" b="1" dirty="0">
                    <a:ln>
                      <a:solidFill>
                        <a:srgbClr val="92D050"/>
                      </a:solidFill>
                    </a:ln>
                    <a:solidFill>
                      <a:srgbClr val="92D050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solution</a:t>
                </a:r>
                <a:br>
                  <a:rPr lang="en-US" sz="2800" b="1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800" b="1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	</a:t>
                </a:r>
                <a: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NaOH</a:t>
                </a:r>
                <a:r>
                  <a:rPr lang="en-US" sz="2800" b="1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  </a:t>
                </a:r>
                <a: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+  HCl              NaCl + H</a:t>
                </a:r>
                <a:r>
                  <a:rPr lang="en-US" sz="2800" baseline="-250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2</a:t>
                </a:r>
                <a: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 O</a:t>
                </a:r>
                <a:b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	 40 g      36.5 g          58.5 g </a:t>
                </a:r>
                <a:b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mass of HCL in 200 mL of 2M solution, </a:t>
                </a:r>
                <a:b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	2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𝑤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36.5 </m:t>
                        </m:r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𝑋</m:t>
                        </m:r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 0.2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b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	w = 14.6 g</a:t>
                </a:r>
                <a:b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Amount of NaCl produced by </a:t>
                </a:r>
                <a:b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	14. 6 g of HCl </a:t>
                </a:r>
                <a:b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	</a:t>
                </a:r>
                <a:b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         = </a:t>
                </a:r>
                <a:b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b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 	= 23.4 g</a:t>
                </a:r>
                <a:br>
                  <a:rPr lang="en-US" sz="2800" dirty="0">
                    <a:solidFill>
                      <a:schemeClr val="bg1"/>
                    </a:solidFill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800" dirty="0">
                    <a:latin typeface="+mn-lt"/>
                    <a:ea typeface="Tahoma" panose="020B0604030504040204" pitchFamily="34" charset="0"/>
                    <a:cs typeface="Tahoma" panose="020B0604030504040204" pitchFamily="34" charset="0"/>
                  </a:rPr>
                  <a:t>chemistry</a:t>
                </a:r>
                <a:endParaRPr lang="en-IN" sz="2800" dirty="0">
                  <a:latin typeface="+mn-lt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9" name="Title 1">
                <a:extLst>
                  <a:ext uri="{FF2B5EF4-FFF2-40B4-BE49-F238E27FC236}">
                    <a16:creationId xmlns:a16="http://schemas.microsoft.com/office/drawing/2014/main" id="{E935A32F-A71A-B85B-4C39-247D0C1E28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569" y="845574"/>
                <a:ext cx="10775232" cy="5329083"/>
              </a:xfrm>
              <a:prstGeom prst="rect">
                <a:avLst/>
              </a:prstGeom>
              <a:blipFill>
                <a:blip r:embed="rId3"/>
                <a:stretch>
                  <a:fillRect l="-1188" t="-11785" b="-1304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85C55E8B-5503-7E7A-FB6C-340739E7E395}"/>
              </a:ext>
            </a:extLst>
          </p:cNvPr>
          <p:cNvCxnSpPr>
            <a:cxnSpLocks/>
          </p:cNvCxnSpPr>
          <p:nvPr/>
        </p:nvCxnSpPr>
        <p:spPr>
          <a:xfrm>
            <a:off x="3650355" y="2119928"/>
            <a:ext cx="82760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C81AD05D-2A40-B0F1-B420-D9FA57B2FD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4620722"/>
              </p:ext>
            </p:extLst>
          </p:nvPr>
        </p:nvGraphicFramePr>
        <p:xfrm>
          <a:off x="1685696" y="4877327"/>
          <a:ext cx="1964659" cy="938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20010" imgH="392018" progId="Equation.DSMT4">
                  <p:embed/>
                </p:oleObj>
              </mc:Choice>
              <mc:Fallback>
                <p:oleObj name="Equation" r:id="rId4" imgW="820010" imgH="39201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85696" y="4877327"/>
                        <a:ext cx="1964659" cy="9386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6514538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8296B-C995-636D-885A-B4B6B5B0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5578475"/>
          </a:xfrm>
        </p:spPr>
        <p:txBody>
          <a:bodyPr>
            <a:normAutofit/>
          </a:bodyPr>
          <a:lstStyle/>
          <a:p>
            <a:pPr algn="ctr"/>
            <a:r>
              <a:rPr lang="en-US" sz="7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7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Concepts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b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7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Chemistry </a:t>
            </a:r>
            <a:endParaRPr lang="en-IN" sz="7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6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5A32F-A71A-B85B-4C39-247D0C1E2832}"/>
              </a:ext>
            </a:extLst>
          </p:cNvPr>
          <p:cNvSpPr txBox="1">
            <a:spLocks/>
          </p:cNvSpPr>
          <p:nvPr/>
        </p:nvSpPr>
        <p:spPr>
          <a:xfrm>
            <a:off x="838199" y="1761305"/>
            <a:ext cx="10419735" cy="2564888"/>
          </a:xfrm>
          <a:prstGeom prst="rect">
            <a:avLst/>
          </a:prstGeom>
        </p:spPr>
        <p:txBody>
          <a:bodyPr vert="horz" lIns="91440" tIns="45720" rIns="91440" bIns="45720" rtlCol="0" anchor="ctr">
            <a:prstTxWarp prst="textWave2">
              <a:avLst/>
            </a:prstTxWarp>
            <a:no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000" dirty="0">
                <a:ln w="0">
                  <a:solidFill>
                    <a:srgbClr val="00B050"/>
                  </a:solidFill>
                </a:ln>
                <a:solidFill>
                  <a:srgbClr val="92D05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Thank you </a:t>
            </a:r>
            <a:endParaRPr lang="en-IN" sz="7000" dirty="0">
              <a:ln w="0">
                <a:solidFill>
                  <a:srgbClr val="00B050"/>
                </a:solidFill>
              </a:ln>
              <a:solidFill>
                <a:srgbClr val="92D050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605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2261</TotalTime>
  <Words>7124</Words>
  <Application>Microsoft Office PowerPoint</Application>
  <PresentationFormat>Widescreen</PresentationFormat>
  <Paragraphs>582</Paragraphs>
  <Slides>66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66</vt:i4>
      </vt:variant>
    </vt:vector>
  </HeadingPairs>
  <TitlesOfParts>
    <vt:vector size="78" baseType="lpstr">
      <vt:lpstr>Arial</vt:lpstr>
      <vt:lpstr>Calibri</vt:lpstr>
      <vt:lpstr>Calibri Light</vt:lpstr>
      <vt:lpstr>Cambria Math</vt:lpstr>
      <vt:lpstr>Clibri</vt:lpstr>
      <vt:lpstr>Symbol</vt:lpstr>
      <vt:lpstr>Tahoma</vt:lpstr>
      <vt:lpstr>Times New Roman</vt:lpstr>
      <vt:lpstr>Wingdings</vt:lpstr>
      <vt:lpstr>Office Theme</vt:lpstr>
      <vt:lpstr>Equation</vt:lpstr>
      <vt:lpstr>MathType 7.0 Equation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  <vt:lpstr>   Some Basic Concepts  of  Chemistry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KNA THENI</dc:creator>
  <cp:lastModifiedBy>Sudha</cp:lastModifiedBy>
  <cp:revision>113</cp:revision>
  <dcterms:created xsi:type="dcterms:W3CDTF">2024-05-22T06:34:34Z</dcterms:created>
  <dcterms:modified xsi:type="dcterms:W3CDTF">2024-07-23T11:15:40Z</dcterms:modified>
</cp:coreProperties>
</file>